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365" r:id="rId2"/>
    <p:sldId id="366" r:id="rId3"/>
    <p:sldId id="367" r:id="rId4"/>
    <p:sldId id="526" r:id="rId5"/>
    <p:sldId id="592" r:id="rId6"/>
    <p:sldId id="528" r:id="rId7"/>
    <p:sldId id="503" r:id="rId8"/>
    <p:sldId id="596" r:id="rId9"/>
    <p:sldId id="505" r:id="rId10"/>
    <p:sldId id="597" r:id="rId11"/>
    <p:sldId id="566" r:id="rId12"/>
    <p:sldId id="568" r:id="rId13"/>
    <p:sldId id="598" r:id="rId14"/>
    <p:sldId id="584" r:id="rId15"/>
    <p:sldId id="508" r:id="rId16"/>
    <p:sldId id="510" r:id="rId17"/>
    <p:sldId id="511" r:id="rId18"/>
    <p:sldId id="593" r:id="rId19"/>
    <p:sldId id="509" r:id="rId20"/>
    <p:sldId id="504" r:id="rId21"/>
    <p:sldId id="599" r:id="rId22"/>
    <p:sldId id="589" r:id="rId23"/>
    <p:sldId id="570" r:id="rId24"/>
    <p:sldId id="571" r:id="rId25"/>
    <p:sldId id="513" r:id="rId26"/>
    <p:sldId id="600" r:id="rId27"/>
    <p:sldId id="572" r:id="rId28"/>
    <p:sldId id="601" r:id="rId29"/>
    <p:sldId id="580" r:id="rId30"/>
    <p:sldId id="583" r:id="rId31"/>
    <p:sldId id="594" r:id="rId32"/>
    <p:sldId id="595" r:id="rId33"/>
    <p:sldId id="515" r:id="rId34"/>
    <p:sldId id="523" r:id="rId35"/>
    <p:sldId id="527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86667" autoAdjust="0"/>
  </p:normalViewPr>
  <p:slideViewPr>
    <p:cSldViewPr snapToGrid="0" snapToObjects="1">
      <p:cViewPr varScale="1">
        <p:scale>
          <a:sx n="70" d="100"/>
          <a:sy n="70" d="100"/>
        </p:scale>
        <p:origin x="14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7E61F8-13D4-6540-8EE0-4058F62EA2B1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AE54E62-8E95-9740-B493-C7FEF73EE330}">
      <dgm:prSet phldrT="[文本]"/>
      <dgm:spPr/>
      <dgm:t>
        <a:bodyPr/>
        <a:lstStyle/>
        <a:p>
          <a:r>
            <a:rPr lang="zh-CN" altLang="en-US" dirty="0"/>
            <a:t>分割</a:t>
          </a:r>
        </a:p>
      </dgm:t>
    </dgm:pt>
    <dgm:pt modelId="{C7C9F086-4550-6B4C-920A-77A847C6CDC0}" type="parTrans" cxnId="{7598A2CE-1DD7-7646-92EA-8A1C2CC77EF7}">
      <dgm:prSet/>
      <dgm:spPr/>
      <dgm:t>
        <a:bodyPr/>
        <a:lstStyle/>
        <a:p>
          <a:endParaRPr lang="zh-CN" altLang="en-US"/>
        </a:p>
      </dgm:t>
    </dgm:pt>
    <dgm:pt modelId="{82CCB15B-FD12-C04D-AA16-EDB986FC79D1}" type="sibTrans" cxnId="{7598A2CE-1DD7-7646-92EA-8A1C2CC77EF7}">
      <dgm:prSet/>
      <dgm:spPr/>
      <dgm:t>
        <a:bodyPr/>
        <a:lstStyle/>
        <a:p>
          <a:endParaRPr lang="zh-CN" altLang="en-US"/>
        </a:p>
      </dgm:t>
    </dgm:pt>
    <dgm:pt modelId="{808ADA53-11AF-AD4B-BD88-68D70C9B255F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zh-CN" altLang="en-US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恢复密钥</a:t>
          </a:r>
        </a:p>
      </dgm:t>
    </dgm:pt>
    <dgm:pt modelId="{59AC797E-996F-264C-A346-4D8712F831CE}" type="parTrans" cxnId="{BB579E46-D60B-6E44-9EF2-AFFE7C6AAE1C}">
      <dgm:prSet/>
      <dgm:spPr/>
      <dgm:t>
        <a:bodyPr/>
        <a:lstStyle/>
        <a:p>
          <a:endParaRPr lang="zh-CN" altLang="en-US"/>
        </a:p>
      </dgm:t>
    </dgm:pt>
    <dgm:pt modelId="{1D0ADE08-067B-9847-A638-755FB2C7BF2A}" type="sibTrans" cxnId="{BB579E46-D60B-6E44-9EF2-AFFE7C6AAE1C}">
      <dgm:prSet/>
      <dgm:spPr/>
      <dgm:t>
        <a:bodyPr/>
        <a:lstStyle/>
        <a:p>
          <a:endParaRPr lang="zh-CN" altLang="en-US"/>
        </a:p>
      </dgm:t>
    </dgm:pt>
    <dgm:pt modelId="{26EC6250-FCBF-8541-A1D7-C83E0CE3DAE6}">
      <dgm:prSet phldrT="[文本]"/>
      <dgm:spPr/>
      <dgm:t>
        <a:bodyPr/>
        <a:lstStyle/>
        <a:p>
          <a:r>
            <a:rPr lang="zh-CN" altLang="en-US" dirty="0"/>
            <a:t>区分</a:t>
          </a:r>
        </a:p>
      </dgm:t>
    </dgm:pt>
    <dgm:pt modelId="{1B01F7DB-CAA2-5A48-99B3-5893AC1C522F}" type="parTrans" cxnId="{99D86FBB-5135-2F4E-8CC8-3453E5C48BA6}">
      <dgm:prSet/>
      <dgm:spPr/>
      <dgm:t>
        <a:bodyPr/>
        <a:lstStyle/>
        <a:p>
          <a:endParaRPr lang="zh-CN" altLang="en-US"/>
        </a:p>
      </dgm:t>
    </dgm:pt>
    <dgm:pt modelId="{6AE04323-6529-EC43-B066-8511FFADCCD5}" type="sibTrans" cxnId="{99D86FBB-5135-2F4E-8CC8-3453E5C48BA6}">
      <dgm:prSet/>
      <dgm:spPr/>
      <dgm:t>
        <a:bodyPr/>
        <a:lstStyle/>
        <a:p>
          <a:endParaRPr lang="zh-CN" altLang="en-US"/>
        </a:p>
      </dgm:t>
    </dgm:pt>
    <dgm:pt modelId="{41F7657B-A86F-8148-90B6-BB18991D61CC}" type="pres">
      <dgm:prSet presAssocID="{477E61F8-13D4-6540-8EE0-4058F62EA2B1}" presName="Name0" presStyleCnt="0">
        <dgm:presLayoutVars>
          <dgm:chMax val="4"/>
          <dgm:resizeHandles val="exact"/>
        </dgm:presLayoutVars>
      </dgm:prSet>
      <dgm:spPr/>
    </dgm:pt>
    <dgm:pt modelId="{5C35CA6E-6698-AE4C-ABDB-3CA29A88E395}" type="pres">
      <dgm:prSet presAssocID="{477E61F8-13D4-6540-8EE0-4058F62EA2B1}" presName="ellipse" presStyleLbl="trBgShp" presStyleIdx="0" presStyleCnt="1"/>
      <dgm:spPr/>
    </dgm:pt>
    <dgm:pt modelId="{ACA34C58-A7FF-3E44-BAFF-3FCD1BD79049}" type="pres">
      <dgm:prSet presAssocID="{477E61F8-13D4-6540-8EE0-4058F62EA2B1}" presName="arrow1" presStyleLbl="fgShp" presStyleIdx="0" presStyleCnt="1"/>
      <dgm:spPr/>
    </dgm:pt>
    <dgm:pt modelId="{83169738-066E-8E42-B2A3-CFC4535FE0C1}" type="pres">
      <dgm:prSet presAssocID="{477E61F8-13D4-6540-8EE0-4058F62EA2B1}" presName="rectangle" presStyleLbl="revTx" presStyleIdx="0" presStyleCnt="1" custScaleX="130661">
        <dgm:presLayoutVars>
          <dgm:bulletEnabled val="1"/>
        </dgm:presLayoutVars>
      </dgm:prSet>
      <dgm:spPr/>
    </dgm:pt>
    <dgm:pt modelId="{78720EB1-CD25-514C-A92D-B8ED9C1A3C1E}" type="pres">
      <dgm:prSet presAssocID="{26EC6250-FCBF-8541-A1D7-C83E0CE3DAE6}" presName="item1" presStyleLbl="node1" presStyleIdx="0" presStyleCnt="2">
        <dgm:presLayoutVars>
          <dgm:bulletEnabled val="1"/>
        </dgm:presLayoutVars>
      </dgm:prSet>
      <dgm:spPr/>
    </dgm:pt>
    <dgm:pt modelId="{AA60C021-31DF-3F4C-82F6-850414FC8525}" type="pres">
      <dgm:prSet presAssocID="{808ADA53-11AF-AD4B-BD88-68D70C9B255F}" presName="item2" presStyleLbl="node1" presStyleIdx="1" presStyleCnt="2">
        <dgm:presLayoutVars>
          <dgm:bulletEnabled val="1"/>
        </dgm:presLayoutVars>
      </dgm:prSet>
      <dgm:spPr/>
    </dgm:pt>
    <dgm:pt modelId="{E42350AA-132A-994E-8612-EBB68D1CE4A5}" type="pres">
      <dgm:prSet presAssocID="{477E61F8-13D4-6540-8EE0-4058F62EA2B1}" presName="funnel" presStyleLbl="trAlignAcc1" presStyleIdx="0" presStyleCnt="1"/>
      <dgm:spPr/>
    </dgm:pt>
  </dgm:ptLst>
  <dgm:cxnLst>
    <dgm:cxn modelId="{6D2C8304-2F0F-2A4D-882D-ED7CC966BEB7}" type="presOf" srcId="{5AE54E62-8E95-9740-B493-C7FEF73EE330}" destId="{AA60C021-31DF-3F4C-82F6-850414FC8525}" srcOrd="0" destOrd="0" presId="urn:microsoft.com/office/officeart/2005/8/layout/funnel1"/>
    <dgm:cxn modelId="{BB579E46-D60B-6E44-9EF2-AFFE7C6AAE1C}" srcId="{477E61F8-13D4-6540-8EE0-4058F62EA2B1}" destId="{808ADA53-11AF-AD4B-BD88-68D70C9B255F}" srcOrd="2" destOrd="0" parTransId="{59AC797E-996F-264C-A346-4D8712F831CE}" sibTransId="{1D0ADE08-067B-9847-A638-755FB2C7BF2A}"/>
    <dgm:cxn modelId="{F6078A98-3A23-D541-80B6-54EA6C3EBD40}" type="presOf" srcId="{477E61F8-13D4-6540-8EE0-4058F62EA2B1}" destId="{41F7657B-A86F-8148-90B6-BB18991D61CC}" srcOrd="0" destOrd="0" presId="urn:microsoft.com/office/officeart/2005/8/layout/funnel1"/>
    <dgm:cxn modelId="{ABB5C2AB-5683-B44C-93E7-5F52AD27A723}" type="presOf" srcId="{26EC6250-FCBF-8541-A1D7-C83E0CE3DAE6}" destId="{78720EB1-CD25-514C-A92D-B8ED9C1A3C1E}" srcOrd="0" destOrd="0" presId="urn:microsoft.com/office/officeart/2005/8/layout/funnel1"/>
    <dgm:cxn modelId="{EE328DAE-5DC0-7D48-AEB2-89D7B1D4CEB7}" type="presOf" srcId="{808ADA53-11AF-AD4B-BD88-68D70C9B255F}" destId="{83169738-066E-8E42-B2A3-CFC4535FE0C1}" srcOrd="0" destOrd="0" presId="urn:microsoft.com/office/officeart/2005/8/layout/funnel1"/>
    <dgm:cxn modelId="{99D86FBB-5135-2F4E-8CC8-3453E5C48BA6}" srcId="{477E61F8-13D4-6540-8EE0-4058F62EA2B1}" destId="{26EC6250-FCBF-8541-A1D7-C83E0CE3DAE6}" srcOrd="1" destOrd="0" parTransId="{1B01F7DB-CAA2-5A48-99B3-5893AC1C522F}" sibTransId="{6AE04323-6529-EC43-B066-8511FFADCCD5}"/>
    <dgm:cxn modelId="{7598A2CE-1DD7-7646-92EA-8A1C2CC77EF7}" srcId="{477E61F8-13D4-6540-8EE0-4058F62EA2B1}" destId="{5AE54E62-8E95-9740-B493-C7FEF73EE330}" srcOrd="0" destOrd="0" parTransId="{C7C9F086-4550-6B4C-920A-77A847C6CDC0}" sibTransId="{82CCB15B-FD12-C04D-AA16-EDB986FC79D1}"/>
    <dgm:cxn modelId="{AAAAF61C-502A-C44B-B407-34D19DA4D92A}" type="presParOf" srcId="{41F7657B-A86F-8148-90B6-BB18991D61CC}" destId="{5C35CA6E-6698-AE4C-ABDB-3CA29A88E395}" srcOrd="0" destOrd="0" presId="urn:microsoft.com/office/officeart/2005/8/layout/funnel1"/>
    <dgm:cxn modelId="{8D08AFAC-D702-5041-AF8E-E48689FF6469}" type="presParOf" srcId="{41F7657B-A86F-8148-90B6-BB18991D61CC}" destId="{ACA34C58-A7FF-3E44-BAFF-3FCD1BD79049}" srcOrd="1" destOrd="0" presId="urn:microsoft.com/office/officeart/2005/8/layout/funnel1"/>
    <dgm:cxn modelId="{8895A54B-43CC-9D4D-AF09-C1691C529B26}" type="presParOf" srcId="{41F7657B-A86F-8148-90B6-BB18991D61CC}" destId="{83169738-066E-8E42-B2A3-CFC4535FE0C1}" srcOrd="2" destOrd="0" presId="urn:microsoft.com/office/officeart/2005/8/layout/funnel1"/>
    <dgm:cxn modelId="{415E0E9B-3D9C-DA45-A212-5A02CD403E92}" type="presParOf" srcId="{41F7657B-A86F-8148-90B6-BB18991D61CC}" destId="{78720EB1-CD25-514C-A92D-B8ED9C1A3C1E}" srcOrd="3" destOrd="0" presId="urn:microsoft.com/office/officeart/2005/8/layout/funnel1"/>
    <dgm:cxn modelId="{54545341-13BD-9F46-B9F0-E90F04EE6BAE}" type="presParOf" srcId="{41F7657B-A86F-8148-90B6-BB18991D61CC}" destId="{AA60C021-31DF-3F4C-82F6-850414FC8525}" srcOrd="4" destOrd="0" presId="urn:microsoft.com/office/officeart/2005/8/layout/funnel1"/>
    <dgm:cxn modelId="{34292448-45D1-6B49-AC99-0BC9A623DC6D}" type="presParOf" srcId="{41F7657B-A86F-8148-90B6-BB18991D61CC}" destId="{E42350AA-132A-994E-8612-EBB68D1CE4A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8E2057-04D2-D64A-A45F-E699B39F6F8D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A564F0-F895-F14C-88DA-033EE0B6884D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知识</a:t>
          </a:r>
        </a:p>
      </dgm:t>
    </dgm:pt>
    <dgm:pt modelId="{FC6FA905-DE23-784E-9D98-F0C12D582CE3}" type="parTrans" cxnId="{C0A415DE-8827-4C40-A0CD-198EC5BA09FA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2B2D639B-1EA8-4F4F-A0A3-E7F3E4807C01}" type="sibTrans" cxnId="{C0A415DE-8827-4C40-A0CD-198EC5BA09FA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991F7F0D-2019-2344-A81E-9B8CCAFF1703}">
      <dgm:prSet phldrT="[文本]" custT="1"/>
      <dgm:spPr/>
      <dgm:t>
        <a:bodyPr/>
        <a:lstStyle/>
        <a:p>
          <a:r>
            <a: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Enigma</a:t>
          </a:r>
          <a:r>
            <a: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加密流程</a:t>
          </a:r>
        </a:p>
      </dgm:t>
    </dgm:pt>
    <dgm:pt modelId="{39EA1B23-F6E3-5348-A959-8C0A4478FD98}" type="parTrans" cxnId="{40B10722-3D72-EE4A-B1B4-C3594155B384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66AAF6CF-DCF2-C348-8BDC-138C3884F77F}" type="sibTrans" cxnId="{40B10722-3D72-EE4A-B1B4-C3594155B384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4FFEB16E-E179-444E-A953-4707A277CF8D}">
      <dgm:prSet phldrT="[文本]" custT="1"/>
      <dgm:spPr/>
      <dgm:t>
        <a:bodyPr/>
        <a:lstStyle/>
        <a:p>
          <a:r>
            <a: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利用不随机现象实现分割</a:t>
          </a:r>
        </a:p>
      </dgm:t>
    </dgm:pt>
    <dgm:pt modelId="{0C1C86A6-4832-084A-9CF8-7900D6FEDAA1}" type="parTrans" cxnId="{0CAF4978-2713-8A4F-B1C8-B90EBD34FDC4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BDB11099-1A7C-CA4D-A528-0B34AF0B9B49}" type="sibTrans" cxnId="{0CAF4978-2713-8A4F-B1C8-B90EBD34FDC4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0991223F-78EE-9940-87D5-092AF6FC4A50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能力</a:t>
          </a:r>
        </a:p>
      </dgm:t>
    </dgm:pt>
    <dgm:pt modelId="{74EBC084-BC15-7C4A-B2D0-F5E5B1CEE2C6}" type="parTrans" cxnId="{56C0A06D-CFE9-054E-A088-CE767AB85E8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98CBF947-D954-204C-9116-8AFE62219F2F}" type="sibTrans" cxnId="{56C0A06D-CFE9-054E-A088-CE767AB85E8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4C2CA63C-34C6-894A-8391-7D554D88F36D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扰频器恢复</a:t>
          </a:r>
        </a:p>
      </dgm:t>
    </dgm:pt>
    <dgm:pt modelId="{97DB7FE2-5A6A-A243-97C6-483529229223}" type="parTrans" cxnId="{B414D2E1-0044-1844-A0FB-5E1417140CBF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9D11591F-F1F9-2D4C-92B4-9E870DDDBD4C}" type="sibTrans" cxnId="{B414D2E1-0044-1844-A0FB-5E1417140CBF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67C79D1C-D3DC-FD44-AA00-B81DD6C3BC33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素质</a:t>
          </a:r>
        </a:p>
      </dgm:t>
    </dgm:pt>
    <dgm:pt modelId="{99C29D07-429F-9448-AAE5-013A724A6888}" type="parTrans" cxnId="{BD12000C-7C48-924F-B6D5-65A0DD86DB2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65D9D03E-46DD-6A44-A044-2A0288E05D00}" type="sibTrans" cxnId="{BD12000C-7C48-924F-B6D5-65A0DD86DB2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C49D0773-841C-6747-8CFD-C0538244E145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国之重器</a:t>
          </a:r>
        </a:p>
      </dgm:t>
    </dgm:pt>
    <dgm:pt modelId="{06E8D9EE-54DD-074A-8509-7BA9FA068DCE}" type="parTrans" cxnId="{70E8720A-AD19-8B4A-8958-CE381238F79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4177FC1C-077F-ED44-9A4D-9E8038BCF6E3}" type="sibTrans" cxnId="{70E8720A-AD19-8B4A-8958-CE381238F79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51EB2002-F34D-8447-BB7E-84F1861B1A16}">
      <dgm:prSet phldrT="[文本]" custT="1"/>
      <dgm:spPr/>
      <dgm:t>
        <a:bodyPr/>
        <a:lstStyle/>
        <a:p>
          <a:r>
            <a: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利用区分器发现明密文关系</a:t>
          </a:r>
        </a:p>
      </dgm:t>
    </dgm:pt>
    <dgm:pt modelId="{10BCF4CC-5259-5243-886B-2EF81896E973}" type="parTrans" cxnId="{0AA8CB94-FA62-6F49-AF1E-9D01AD484755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72C784DC-35BD-C842-832C-276DEB13CA15}" type="sibTrans" cxnId="{0AA8CB94-FA62-6F49-AF1E-9D01AD484755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E8300DE1-9F9B-514C-895A-0D870EA2D43E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接线板恢复</a:t>
          </a:r>
        </a:p>
      </dgm:t>
    </dgm:pt>
    <dgm:pt modelId="{4950EF11-51E8-B040-B0E6-643084A15DE3}" type="parTrans" cxnId="{EE356AAD-E2D3-E447-A975-21F2D90515A1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5DB7BF25-C5A5-4549-B90C-0E4C2FBD59E2}" type="sibTrans" cxnId="{EE356AAD-E2D3-E447-A975-21F2D90515A1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1A02BCEF-27C8-324D-A37B-4CCC85A9DC5E}">
      <dgm:prSet phldrT="[文本]"/>
      <dgm:spPr/>
      <dgm:t>
        <a:bodyPr/>
        <a:lstStyle/>
        <a:p>
          <a:r>
            <a: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实现</a:t>
          </a:r>
          <a:r>
            <a:rPr lang="en-US" altLang="zh-CN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Enigma</a:t>
          </a:r>
          <a:r>
            <a: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的破解</a:t>
          </a:r>
        </a:p>
      </dgm:t>
    </dgm:pt>
    <dgm:pt modelId="{B07B129D-6AD1-0748-8994-76A69EFC7320}" type="parTrans" cxnId="{8AFB711E-3957-9F46-B584-1B21C26560DE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F072762F-6423-C24F-956C-844053268145}" type="sibTrans" cxnId="{8AFB711E-3957-9F46-B584-1B21C26560DE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5898AEDE-9965-4381-A444-73F959AEEBB5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复杂度分析</a:t>
          </a:r>
        </a:p>
      </dgm:t>
    </dgm:pt>
    <dgm:pt modelId="{4E676ED1-E97A-416C-AF3E-9CD16E19300F}" type="parTrans" cxnId="{B40B34C9-442F-45CC-8F15-74160046E4C6}">
      <dgm:prSet/>
      <dgm:spPr/>
      <dgm:t>
        <a:bodyPr/>
        <a:lstStyle/>
        <a:p>
          <a:endParaRPr lang="zh-CN" altLang="en-US"/>
        </a:p>
      </dgm:t>
    </dgm:pt>
    <dgm:pt modelId="{C650F96E-3794-4D73-9879-FC656F120C70}" type="sibTrans" cxnId="{B40B34C9-442F-45CC-8F15-74160046E4C6}">
      <dgm:prSet/>
      <dgm:spPr/>
      <dgm:t>
        <a:bodyPr/>
        <a:lstStyle/>
        <a:p>
          <a:endParaRPr lang="zh-CN" altLang="en-US"/>
        </a:p>
      </dgm:t>
    </dgm:pt>
    <dgm:pt modelId="{8823589C-E18E-4F5F-8607-6AB421E80C06}">
      <dgm:prSet phldrT="[文本]"/>
      <dgm:spPr/>
      <dgm:t>
        <a:bodyPr/>
        <a:lstStyle/>
        <a:p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AE8D466C-CF94-4E89-8CDB-FF3B8B3B5FF2}" type="parTrans" cxnId="{742C3536-2EAD-4C08-B570-1E21B4998EF0}">
      <dgm:prSet/>
      <dgm:spPr/>
      <dgm:t>
        <a:bodyPr/>
        <a:lstStyle/>
        <a:p>
          <a:endParaRPr lang="zh-CN" altLang="en-US"/>
        </a:p>
      </dgm:t>
    </dgm:pt>
    <dgm:pt modelId="{E1B87914-B8CD-4C37-9A13-45E96BF3345E}" type="sibTrans" cxnId="{742C3536-2EAD-4C08-B570-1E21B4998EF0}">
      <dgm:prSet/>
      <dgm:spPr/>
      <dgm:t>
        <a:bodyPr/>
        <a:lstStyle/>
        <a:p>
          <a:endParaRPr lang="zh-CN" altLang="en-US"/>
        </a:p>
      </dgm:t>
    </dgm:pt>
    <dgm:pt modelId="{0875E196-E488-4E98-A51A-5DB015BCEE4D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兴国安邦</a:t>
          </a:r>
        </a:p>
      </dgm:t>
    </dgm:pt>
    <dgm:pt modelId="{6726D018-A814-45FE-AB45-2BB1A7429745}" type="parTrans" cxnId="{045A2AAF-6723-4FA6-8AB5-D779BC4FFE97}">
      <dgm:prSet/>
      <dgm:spPr/>
      <dgm:t>
        <a:bodyPr/>
        <a:lstStyle/>
        <a:p>
          <a:endParaRPr lang="zh-CN" altLang="en-US"/>
        </a:p>
      </dgm:t>
    </dgm:pt>
    <dgm:pt modelId="{88412903-4A52-456E-B00C-B56AB5BB085E}" type="sibTrans" cxnId="{045A2AAF-6723-4FA6-8AB5-D779BC4FFE97}">
      <dgm:prSet/>
      <dgm:spPr/>
      <dgm:t>
        <a:bodyPr/>
        <a:lstStyle/>
        <a:p>
          <a:endParaRPr lang="zh-CN" altLang="en-US"/>
        </a:p>
      </dgm:t>
    </dgm:pt>
    <dgm:pt modelId="{AB6C6E96-F095-8441-AF8A-A458F1AFEFDA}" type="pres">
      <dgm:prSet presAssocID="{608E2057-04D2-D64A-A45F-E699B39F6F8D}" presName="Name0" presStyleCnt="0">
        <dgm:presLayoutVars>
          <dgm:dir/>
          <dgm:animLvl val="lvl"/>
          <dgm:resizeHandles val="exact"/>
        </dgm:presLayoutVars>
      </dgm:prSet>
      <dgm:spPr/>
    </dgm:pt>
    <dgm:pt modelId="{91F9303B-ED26-9548-8769-E2742D483E7C}" type="pres">
      <dgm:prSet presAssocID="{608E2057-04D2-D64A-A45F-E699B39F6F8D}" presName="tSp" presStyleCnt="0"/>
      <dgm:spPr/>
    </dgm:pt>
    <dgm:pt modelId="{27BCD29F-C3F7-4A47-B95C-A6FEBC805DEE}" type="pres">
      <dgm:prSet presAssocID="{608E2057-04D2-D64A-A45F-E699B39F6F8D}" presName="bSp" presStyleCnt="0"/>
      <dgm:spPr/>
    </dgm:pt>
    <dgm:pt modelId="{F1C2D6EB-C63B-EB42-BAF3-523FFDCB1DA2}" type="pres">
      <dgm:prSet presAssocID="{608E2057-04D2-D64A-A45F-E699B39F6F8D}" presName="process" presStyleCnt="0"/>
      <dgm:spPr/>
    </dgm:pt>
    <dgm:pt modelId="{1CE00330-ECC4-9149-B667-76C522E67A4C}" type="pres">
      <dgm:prSet presAssocID="{B7A564F0-F895-F14C-88DA-033EE0B6884D}" presName="composite1" presStyleCnt="0"/>
      <dgm:spPr/>
    </dgm:pt>
    <dgm:pt modelId="{74EDFF27-9924-C643-9617-C2D854A458DA}" type="pres">
      <dgm:prSet presAssocID="{B7A564F0-F895-F14C-88DA-033EE0B6884D}" presName="dummyNode1" presStyleLbl="node1" presStyleIdx="0" presStyleCnt="3"/>
      <dgm:spPr/>
    </dgm:pt>
    <dgm:pt modelId="{AD80EF87-5700-5A40-9B43-DBCE4CD78DD7}" type="pres">
      <dgm:prSet presAssocID="{B7A564F0-F895-F14C-88DA-033EE0B6884D}" presName="childNode1" presStyleLbl="bgAcc1" presStyleIdx="0" presStyleCnt="3" custLinFactNeighborY="-1988">
        <dgm:presLayoutVars>
          <dgm:bulletEnabled val="1"/>
        </dgm:presLayoutVars>
      </dgm:prSet>
      <dgm:spPr/>
    </dgm:pt>
    <dgm:pt modelId="{172B4500-5626-9C4D-8303-94A1863148D5}" type="pres">
      <dgm:prSet presAssocID="{B7A564F0-F895-F14C-88DA-033EE0B6884D}" presName="childNode1tx" presStyleLbl="bgAcc1" presStyleIdx="0" presStyleCnt="3">
        <dgm:presLayoutVars>
          <dgm:bulletEnabled val="1"/>
        </dgm:presLayoutVars>
      </dgm:prSet>
      <dgm:spPr/>
    </dgm:pt>
    <dgm:pt modelId="{2104B9A0-01AB-4746-A62C-B74E2F9869CC}" type="pres">
      <dgm:prSet presAssocID="{B7A564F0-F895-F14C-88DA-033EE0B6884D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556DA8A2-9F11-9540-84AF-C60B8B0E2B85}" type="pres">
      <dgm:prSet presAssocID="{B7A564F0-F895-F14C-88DA-033EE0B6884D}" presName="connSite1" presStyleCnt="0"/>
      <dgm:spPr/>
    </dgm:pt>
    <dgm:pt modelId="{608EDC73-4B60-C042-9A03-E592B7FAC5DA}" type="pres">
      <dgm:prSet presAssocID="{2B2D639B-1EA8-4F4F-A0A3-E7F3E4807C01}" presName="Name9" presStyleLbl="sibTrans2D1" presStyleIdx="0" presStyleCnt="2"/>
      <dgm:spPr/>
    </dgm:pt>
    <dgm:pt modelId="{BD8B35DD-0F5A-7749-A9D7-916643C73F39}" type="pres">
      <dgm:prSet presAssocID="{0991223F-78EE-9940-87D5-092AF6FC4A50}" presName="composite2" presStyleCnt="0"/>
      <dgm:spPr/>
    </dgm:pt>
    <dgm:pt modelId="{20B2F92E-D9A2-134A-BF96-38A5EF0E5172}" type="pres">
      <dgm:prSet presAssocID="{0991223F-78EE-9940-87D5-092AF6FC4A50}" presName="dummyNode2" presStyleLbl="node1" presStyleIdx="0" presStyleCnt="3"/>
      <dgm:spPr/>
    </dgm:pt>
    <dgm:pt modelId="{5BAF53A1-6AC9-9443-A69B-0EE86A547704}" type="pres">
      <dgm:prSet presAssocID="{0991223F-78EE-9940-87D5-092AF6FC4A50}" presName="childNode2" presStyleLbl="bgAcc1" presStyleIdx="1" presStyleCnt="3">
        <dgm:presLayoutVars>
          <dgm:bulletEnabled val="1"/>
        </dgm:presLayoutVars>
      </dgm:prSet>
      <dgm:spPr/>
    </dgm:pt>
    <dgm:pt modelId="{51ADEB14-03F0-B54D-AB48-5270C0E340F1}" type="pres">
      <dgm:prSet presAssocID="{0991223F-78EE-9940-87D5-092AF6FC4A50}" presName="childNode2tx" presStyleLbl="bgAcc1" presStyleIdx="1" presStyleCnt="3">
        <dgm:presLayoutVars>
          <dgm:bulletEnabled val="1"/>
        </dgm:presLayoutVars>
      </dgm:prSet>
      <dgm:spPr/>
    </dgm:pt>
    <dgm:pt modelId="{A15B63E1-F274-EC4E-8F13-1DA395A7D35A}" type="pres">
      <dgm:prSet presAssocID="{0991223F-78EE-9940-87D5-092AF6FC4A50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E83F16F6-6296-0043-8B36-E4E0CCC39CE2}" type="pres">
      <dgm:prSet presAssocID="{0991223F-78EE-9940-87D5-092AF6FC4A50}" presName="connSite2" presStyleCnt="0"/>
      <dgm:spPr/>
    </dgm:pt>
    <dgm:pt modelId="{B7BDC8B6-522F-2A45-A70F-AEC28BA56D44}" type="pres">
      <dgm:prSet presAssocID="{98CBF947-D954-204C-9116-8AFE62219F2F}" presName="Name18" presStyleLbl="sibTrans2D1" presStyleIdx="1" presStyleCnt="2"/>
      <dgm:spPr/>
    </dgm:pt>
    <dgm:pt modelId="{0994FED0-4B15-EB4B-8990-FF7AFBD51BA0}" type="pres">
      <dgm:prSet presAssocID="{67C79D1C-D3DC-FD44-AA00-B81DD6C3BC33}" presName="composite1" presStyleCnt="0"/>
      <dgm:spPr/>
    </dgm:pt>
    <dgm:pt modelId="{537C250E-9468-FD41-9AA1-A93E601F829B}" type="pres">
      <dgm:prSet presAssocID="{67C79D1C-D3DC-FD44-AA00-B81DD6C3BC33}" presName="dummyNode1" presStyleLbl="node1" presStyleIdx="1" presStyleCnt="3"/>
      <dgm:spPr/>
    </dgm:pt>
    <dgm:pt modelId="{ADB4A64F-5408-EA4F-B500-12DF851C37CA}" type="pres">
      <dgm:prSet presAssocID="{67C79D1C-D3DC-FD44-AA00-B81DD6C3BC33}" presName="childNode1" presStyleLbl="bgAcc1" presStyleIdx="2" presStyleCnt="3">
        <dgm:presLayoutVars>
          <dgm:bulletEnabled val="1"/>
        </dgm:presLayoutVars>
      </dgm:prSet>
      <dgm:spPr/>
    </dgm:pt>
    <dgm:pt modelId="{F393402E-10AE-1549-B796-FCA918A091DE}" type="pres">
      <dgm:prSet presAssocID="{67C79D1C-D3DC-FD44-AA00-B81DD6C3BC33}" presName="childNode1tx" presStyleLbl="bgAcc1" presStyleIdx="2" presStyleCnt="3">
        <dgm:presLayoutVars>
          <dgm:bulletEnabled val="1"/>
        </dgm:presLayoutVars>
      </dgm:prSet>
      <dgm:spPr/>
    </dgm:pt>
    <dgm:pt modelId="{8F0F1BC4-09EB-3748-953C-455F5E70CF95}" type="pres">
      <dgm:prSet presAssocID="{67C79D1C-D3DC-FD44-AA00-B81DD6C3BC33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0767E2F6-C596-F544-8A9C-69222E4A0ADA}" type="pres">
      <dgm:prSet presAssocID="{67C79D1C-D3DC-FD44-AA00-B81DD6C3BC33}" presName="connSite1" presStyleCnt="0"/>
      <dgm:spPr/>
    </dgm:pt>
  </dgm:ptLst>
  <dgm:cxnLst>
    <dgm:cxn modelId="{088C2701-E349-3B4C-BFE9-C0F0E960041A}" type="presOf" srcId="{C49D0773-841C-6747-8CFD-C0538244E145}" destId="{F393402E-10AE-1549-B796-FCA918A091DE}" srcOrd="1" destOrd="0" presId="urn:microsoft.com/office/officeart/2005/8/layout/hProcess4"/>
    <dgm:cxn modelId="{B29BA509-5A7B-2C45-B6B0-E944DB3C7B42}" type="presOf" srcId="{B7A564F0-F895-F14C-88DA-033EE0B6884D}" destId="{2104B9A0-01AB-4746-A62C-B74E2F9869CC}" srcOrd="0" destOrd="0" presId="urn:microsoft.com/office/officeart/2005/8/layout/hProcess4"/>
    <dgm:cxn modelId="{70E8720A-AD19-8B4A-8958-CE381238F79B}" srcId="{67C79D1C-D3DC-FD44-AA00-B81DD6C3BC33}" destId="{C49D0773-841C-6747-8CFD-C0538244E145}" srcOrd="0" destOrd="0" parTransId="{06E8D9EE-54DD-074A-8509-7BA9FA068DCE}" sibTransId="{4177FC1C-077F-ED44-9A4D-9E8038BCF6E3}"/>
    <dgm:cxn modelId="{BD12000C-7C48-924F-B6D5-65A0DD86DB27}" srcId="{608E2057-04D2-D64A-A45F-E699B39F6F8D}" destId="{67C79D1C-D3DC-FD44-AA00-B81DD6C3BC33}" srcOrd="2" destOrd="0" parTransId="{99C29D07-429F-9448-AAE5-013A724A6888}" sibTransId="{65D9D03E-46DD-6A44-A044-2A0288E05D00}"/>
    <dgm:cxn modelId="{DFB0F116-399A-A54E-AC4E-2E9224C1F2EF}" type="presOf" srcId="{4FFEB16E-E179-444E-A953-4707A277CF8D}" destId="{172B4500-5626-9C4D-8303-94A1863148D5}" srcOrd="1" destOrd="2" presId="urn:microsoft.com/office/officeart/2005/8/layout/hProcess4"/>
    <dgm:cxn modelId="{8F960F1C-633E-440D-9048-764F87724E6B}" type="presOf" srcId="{0875E196-E488-4E98-A51A-5DB015BCEE4D}" destId="{F393402E-10AE-1549-B796-FCA918A091DE}" srcOrd="1" destOrd="1" presId="urn:microsoft.com/office/officeart/2005/8/layout/hProcess4"/>
    <dgm:cxn modelId="{8AFB711E-3957-9F46-B584-1B21C26560DE}" srcId="{0991223F-78EE-9940-87D5-092AF6FC4A50}" destId="{1A02BCEF-27C8-324D-A37B-4CCC85A9DC5E}" srcOrd="3" destOrd="0" parTransId="{B07B129D-6AD1-0748-8994-76A69EFC7320}" sibTransId="{F072762F-6423-C24F-956C-844053268145}"/>
    <dgm:cxn modelId="{40B10722-3D72-EE4A-B1B4-C3594155B384}" srcId="{B7A564F0-F895-F14C-88DA-033EE0B6884D}" destId="{991F7F0D-2019-2344-A81E-9B8CCAFF1703}" srcOrd="0" destOrd="0" parTransId="{39EA1B23-F6E3-5348-A959-8C0A4478FD98}" sibTransId="{66AAF6CF-DCF2-C348-8BDC-138C3884F77F}"/>
    <dgm:cxn modelId="{B2A87A22-05F5-0640-9B3F-C323065A2A60}" type="presOf" srcId="{E8300DE1-9F9B-514C-895A-0D870EA2D43E}" destId="{5BAF53A1-6AC9-9443-A69B-0EE86A547704}" srcOrd="0" destOrd="1" presId="urn:microsoft.com/office/officeart/2005/8/layout/hProcess4"/>
    <dgm:cxn modelId="{742C3536-2EAD-4C08-B570-1E21B4998EF0}" srcId="{67C79D1C-D3DC-FD44-AA00-B81DD6C3BC33}" destId="{8823589C-E18E-4F5F-8607-6AB421E80C06}" srcOrd="2" destOrd="0" parTransId="{AE8D466C-CF94-4E89-8CDB-FF3B8B3B5FF2}" sibTransId="{E1B87914-B8CD-4C37-9A13-45E96BF3345E}"/>
    <dgm:cxn modelId="{C7F2FE3A-41C3-584D-86B9-8DFA9D4C7C24}" type="presOf" srcId="{4FFEB16E-E179-444E-A953-4707A277CF8D}" destId="{AD80EF87-5700-5A40-9B43-DBCE4CD78DD7}" srcOrd="0" destOrd="2" presId="urn:microsoft.com/office/officeart/2005/8/layout/hProcess4"/>
    <dgm:cxn modelId="{FD5A0F60-48A8-D849-9DA2-A001C8C2D351}" type="presOf" srcId="{51EB2002-F34D-8447-BB7E-84F1861B1A16}" destId="{AD80EF87-5700-5A40-9B43-DBCE4CD78DD7}" srcOrd="0" destOrd="1" presId="urn:microsoft.com/office/officeart/2005/8/layout/hProcess4"/>
    <dgm:cxn modelId="{9CCA3641-E3F6-A844-B0A5-EB968A1E2D79}" type="presOf" srcId="{608E2057-04D2-D64A-A45F-E699B39F6F8D}" destId="{AB6C6E96-F095-8441-AF8A-A458F1AFEFDA}" srcOrd="0" destOrd="0" presId="urn:microsoft.com/office/officeart/2005/8/layout/hProcess4"/>
    <dgm:cxn modelId="{19991142-0821-41A4-BE7D-EE85E7E57B19}" type="presOf" srcId="{8823589C-E18E-4F5F-8607-6AB421E80C06}" destId="{ADB4A64F-5408-EA4F-B500-12DF851C37CA}" srcOrd="0" destOrd="2" presId="urn:microsoft.com/office/officeart/2005/8/layout/hProcess4"/>
    <dgm:cxn modelId="{6B4B2948-5257-4371-AA6D-5B23881AF5E3}" type="presOf" srcId="{5898AEDE-9965-4381-A444-73F959AEEBB5}" destId="{51ADEB14-03F0-B54D-AB48-5270C0E340F1}" srcOrd="1" destOrd="2" presId="urn:microsoft.com/office/officeart/2005/8/layout/hProcess4"/>
    <dgm:cxn modelId="{56C0A06D-CFE9-054E-A088-CE767AB85E8B}" srcId="{608E2057-04D2-D64A-A45F-E699B39F6F8D}" destId="{0991223F-78EE-9940-87D5-092AF6FC4A50}" srcOrd="1" destOrd="0" parTransId="{74EBC084-BC15-7C4A-B2D0-F5E5B1CEE2C6}" sibTransId="{98CBF947-D954-204C-9116-8AFE62219F2F}"/>
    <dgm:cxn modelId="{0CAF4978-2713-8A4F-B1C8-B90EBD34FDC4}" srcId="{B7A564F0-F895-F14C-88DA-033EE0B6884D}" destId="{4FFEB16E-E179-444E-A953-4707A277CF8D}" srcOrd="2" destOrd="0" parTransId="{0C1C86A6-4832-084A-9CF8-7900D6FEDAA1}" sibTransId="{BDB11099-1A7C-CA4D-A528-0B34AF0B9B49}"/>
    <dgm:cxn modelId="{E4245E7A-FE78-E74B-B247-52C308127D6E}" type="presOf" srcId="{4C2CA63C-34C6-894A-8391-7D554D88F36D}" destId="{51ADEB14-03F0-B54D-AB48-5270C0E340F1}" srcOrd="1" destOrd="0" presId="urn:microsoft.com/office/officeart/2005/8/layout/hProcess4"/>
    <dgm:cxn modelId="{10E63B8A-12DC-4919-AC2A-2ADC94AC42A0}" type="presOf" srcId="{0875E196-E488-4E98-A51A-5DB015BCEE4D}" destId="{ADB4A64F-5408-EA4F-B500-12DF851C37CA}" srcOrd="0" destOrd="1" presId="urn:microsoft.com/office/officeart/2005/8/layout/hProcess4"/>
    <dgm:cxn modelId="{234F0D91-21E8-314A-8460-4280F3F3981F}" type="presOf" srcId="{98CBF947-D954-204C-9116-8AFE62219F2F}" destId="{B7BDC8B6-522F-2A45-A70F-AEC28BA56D44}" srcOrd="0" destOrd="0" presId="urn:microsoft.com/office/officeart/2005/8/layout/hProcess4"/>
    <dgm:cxn modelId="{0AA8CB94-FA62-6F49-AF1E-9D01AD484755}" srcId="{B7A564F0-F895-F14C-88DA-033EE0B6884D}" destId="{51EB2002-F34D-8447-BB7E-84F1861B1A16}" srcOrd="1" destOrd="0" parTransId="{10BCF4CC-5259-5243-886B-2EF81896E973}" sibTransId="{72C784DC-35BD-C842-832C-276DEB13CA15}"/>
    <dgm:cxn modelId="{11467C9C-52CA-EA47-9113-5CA0D5629443}" type="presOf" srcId="{991F7F0D-2019-2344-A81E-9B8CCAFF1703}" destId="{AD80EF87-5700-5A40-9B43-DBCE4CD78DD7}" srcOrd="0" destOrd="0" presId="urn:microsoft.com/office/officeart/2005/8/layout/hProcess4"/>
    <dgm:cxn modelId="{A23BC3A4-E202-6E4F-A482-197A71BE190E}" type="presOf" srcId="{1A02BCEF-27C8-324D-A37B-4CCC85A9DC5E}" destId="{5BAF53A1-6AC9-9443-A69B-0EE86A547704}" srcOrd="0" destOrd="3" presId="urn:microsoft.com/office/officeart/2005/8/layout/hProcess4"/>
    <dgm:cxn modelId="{DA6910AB-4410-0D45-9194-5255693FD0BE}" type="presOf" srcId="{51EB2002-F34D-8447-BB7E-84F1861B1A16}" destId="{172B4500-5626-9C4D-8303-94A1863148D5}" srcOrd="1" destOrd="1" presId="urn:microsoft.com/office/officeart/2005/8/layout/hProcess4"/>
    <dgm:cxn modelId="{EE356AAD-E2D3-E447-A975-21F2D90515A1}" srcId="{0991223F-78EE-9940-87D5-092AF6FC4A50}" destId="{E8300DE1-9F9B-514C-895A-0D870EA2D43E}" srcOrd="1" destOrd="0" parTransId="{4950EF11-51E8-B040-B0E6-643084A15DE3}" sibTransId="{5DB7BF25-C5A5-4549-B90C-0E4C2FBD59E2}"/>
    <dgm:cxn modelId="{045A2AAF-6723-4FA6-8AB5-D779BC4FFE97}" srcId="{67C79D1C-D3DC-FD44-AA00-B81DD6C3BC33}" destId="{0875E196-E488-4E98-A51A-5DB015BCEE4D}" srcOrd="1" destOrd="0" parTransId="{6726D018-A814-45FE-AB45-2BB1A7429745}" sibTransId="{88412903-4A52-456E-B00C-B56AB5BB085E}"/>
    <dgm:cxn modelId="{89D478B5-CF3D-3747-86FD-6A1CC6A4FCCA}" type="presOf" srcId="{C49D0773-841C-6747-8CFD-C0538244E145}" destId="{ADB4A64F-5408-EA4F-B500-12DF851C37CA}" srcOrd="0" destOrd="0" presId="urn:microsoft.com/office/officeart/2005/8/layout/hProcess4"/>
    <dgm:cxn modelId="{3AE654B9-F5EC-435D-9C03-CB2AD8FEDEBA}" type="presOf" srcId="{8823589C-E18E-4F5F-8607-6AB421E80C06}" destId="{F393402E-10AE-1549-B796-FCA918A091DE}" srcOrd="1" destOrd="2" presId="urn:microsoft.com/office/officeart/2005/8/layout/hProcess4"/>
    <dgm:cxn modelId="{2DC7E5B9-8CA9-674F-8E1C-B21C30D40D80}" type="presOf" srcId="{67C79D1C-D3DC-FD44-AA00-B81DD6C3BC33}" destId="{8F0F1BC4-09EB-3748-953C-455F5E70CF95}" srcOrd="0" destOrd="0" presId="urn:microsoft.com/office/officeart/2005/8/layout/hProcess4"/>
    <dgm:cxn modelId="{AC9F90C2-6734-C447-9668-9E7243F2F08C}" type="presOf" srcId="{4C2CA63C-34C6-894A-8391-7D554D88F36D}" destId="{5BAF53A1-6AC9-9443-A69B-0EE86A547704}" srcOrd="0" destOrd="0" presId="urn:microsoft.com/office/officeart/2005/8/layout/hProcess4"/>
    <dgm:cxn modelId="{5FD416C8-527C-F943-AFC7-A3118AF3B4E3}" type="presOf" srcId="{0991223F-78EE-9940-87D5-092AF6FC4A50}" destId="{A15B63E1-F274-EC4E-8F13-1DA395A7D35A}" srcOrd="0" destOrd="0" presId="urn:microsoft.com/office/officeart/2005/8/layout/hProcess4"/>
    <dgm:cxn modelId="{B40B34C9-442F-45CC-8F15-74160046E4C6}" srcId="{0991223F-78EE-9940-87D5-092AF6FC4A50}" destId="{5898AEDE-9965-4381-A444-73F959AEEBB5}" srcOrd="2" destOrd="0" parTransId="{4E676ED1-E97A-416C-AF3E-9CD16E19300F}" sibTransId="{C650F96E-3794-4D73-9879-FC656F120C70}"/>
    <dgm:cxn modelId="{E8A3DACF-C643-D24A-ACED-D9D7BAFF09B8}" type="presOf" srcId="{E8300DE1-9F9B-514C-895A-0D870EA2D43E}" destId="{51ADEB14-03F0-B54D-AB48-5270C0E340F1}" srcOrd="1" destOrd="1" presId="urn:microsoft.com/office/officeart/2005/8/layout/hProcess4"/>
    <dgm:cxn modelId="{C0A415DE-8827-4C40-A0CD-198EC5BA09FA}" srcId="{608E2057-04D2-D64A-A45F-E699B39F6F8D}" destId="{B7A564F0-F895-F14C-88DA-033EE0B6884D}" srcOrd="0" destOrd="0" parTransId="{FC6FA905-DE23-784E-9D98-F0C12D582CE3}" sibTransId="{2B2D639B-1EA8-4F4F-A0A3-E7F3E4807C01}"/>
    <dgm:cxn modelId="{311BAAE0-1A68-8340-AF8F-0FDAE3A7BA76}" type="presOf" srcId="{2B2D639B-1EA8-4F4F-A0A3-E7F3E4807C01}" destId="{608EDC73-4B60-C042-9A03-E592B7FAC5DA}" srcOrd="0" destOrd="0" presId="urn:microsoft.com/office/officeart/2005/8/layout/hProcess4"/>
    <dgm:cxn modelId="{5DF5D5E0-D929-4420-AB07-EA986F7C8A01}" type="presOf" srcId="{5898AEDE-9965-4381-A444-73F959AEEBB5}" destId="{5BAF53A1-6AC9-9443-A69B-0EE86A547704}" srcOrd="0" destOrd="2" presId="urn:microsoft.com/office/officeart/2005/8/layout/hProcess4"/>
    <dgm:cxn modelId="{B414D2E1-0044-1844-A0FB-5E1417140CBF}" srcId="{0991223F-78EE-9940-87D5-092AF6FC4A50}" destId="{4C2CA63C-34C6-894A-8391-7D554D88F36D}" srcOrd="0" destOrd="0" parTransId="{97DB7FE2-5A6A-A243-97C6-483529229223}" sibTransId="{9D11591F-F1F9-2D4C-92B4-9E870DDDBD4C}"/>
    <dgm:cxn modelId="{64CFD0E7-F99C-9A45-9616-8330824374FE}" type="presOf" srcId="{991F7F0D-2019-2344-A81E-9B8CCAFF1703}" destId="{172B4500-5626-9C4D-8303-94A1863148D5}" srcOrd="1" destOrd="0" presId="urn:microsoft.com/office/officeart/2005/8/layout/hProcess4"/>
    <dgm:cxn modelId="{FA5621EB-8CC5-574B-BCA6-7CAD28BEAEF0}" type="presOf" srcId="{1A02BCEF-27C8-324D-A37B-4CCC85A9DC5E}" destId="{51ADEB14-03F0-B54D-AB48-5270C0E340F1}" srcOrd="1" destOrd="3" presId="urn:microsoft.com/office/officeart/2005/8/layout/hProcess4"/>
    <dgm:cxn modelId="{3C7E893D-7ABE-6645-96E6-46B2DCE8EB95}" type="presParOf" srcId="{AB6C6E96-F095-8441-AF8A-A458F1AFEFDA}" destId="{91F9303B-ED26-9548-8769-E2742D483E7C}" srcOrd="0" destOrd="0" presId="urn:microsoft.com/office/officeart/2005/8/layout/hProcess4"/>
    <dgm:cxn modelId="{1A7B4842-E774-3041-B02A-C2221F7EF965}" type="presParOf" srcId="{AB6C6E96-F095-8441-AF8A-A458F1AFEFDA}" destId="{27BCD29F-C3F7-4A47-B95C-A6FEBC805DEE}" srcOrd="1" destOrd="0" presId="urn:microsoft.com/office/officeart/2005/8/layout/hProcess4"/>
    <dgm:cxn modelId="{DFF81E8B-BD13-7C4D-B6E3-9D36B8B25D02}" type="presParOf" srcId="{AB6C6E96-F095-8441-AF8A-A458F1AFEFDA}" destId="{F1C2D6EB-C63B-EB42-BAF3-523FFDCB1DA2}" srcOrd="2" destOrd="0" presId="urn:microsoft.com/office/officeart/2005/8/layout/hProcess4"/>
    <dgm:cxn modelId="{2806CCEE-73F1-3941-A47A-A0B36CC29887}" type="presParOf" srcId="{F1C2D6EB-C63B-EB42-BAF3-523FFDCB1DA2}" destId="{1CE00330-ECC4-9149-B667-76C522E67A4C}" srcOrd="0" destOrd="0" presId="urn:microsoft.com/office/officeart/2005/8/layout/hProcess4"/>
    <dgm:cxn modelId="{C80B6545-5AEA-9B4D-B432-79E519F713D2}" type="presParOf" srcId="{1CE00330-ECC4-9149-B667-76C522E67A4C}" destId="{74EDFF27-9924-C643-9617-C2D854A458DA}" srcOrd="0" destOrd="0" presId="urn:microsoft.com/office/officeart/2005/8/layout/hProcess4"/>
    <dgm:cxn modelId="{9BB1E0FE-7377-ED42-A423-0A8280335F4A}" type="presParOf" srcId="{1CE00330-ECC4-9149-B667-76C522E67A4C}" destId="{AD80EF87-5700-5A40-9B43-DBCE4CD78DD7}" srcOrd="1" destOrd="0" presId="urn:microsoft.com/office/officeart/2005/8/layout/hProcess4"/>
    <dgm:cxn modelId="{861345C1-9067-1944-8854-0935C63EFD94}" type="presParOf" srcId="{1CE00330-ECC4-9149-B667-76C522E67A4C}" destId="{172B4500-5626-9C4D-8303-94A1863148D5}" srcOrd="2" destOrd="0" presId="urn:microsoft.com/office/officeart/2005/8/layout/hProcess4"/>
    <dgm:cxn modelId="{08808F31-CAB9-5B46-92FC-35D6257E604C}" type="presParOf" srcId="{1CE00330-ECC4-9149-B667-76C522E67A4C}" destId="{2104B9A0-01AB-4746-A62C-B74E2F9869CC}" srcOrd="3" destOrd="0" presId="urn:microsoft.com/office/officeart/2005/8/layout/hProcess4"/>
    <dgm:cxn modelId="{8E3525E3-3871-E341-B699-15BE805C1BF5}" type="presParOf" srcId="{1CE00330-ECC4-9149-B667-76C522E67A4C}" destId="{556DA8A2-9F11-9540-84AF-C60B8B0E2B85}" srcOrd="4" destOrd="0" presId="urn:microsoft.com/office/officeart/2005/8/layout/hProcess4"/>
    <dgm:cxn modelId="{77A561CD-1871-BC44-98FD-F87674D8C757}" type="presParOf" srcId="{F1C2D6EB-C63B-EB42-BAF3-523FFDCB1DA2}" destId="{608EDC73-4B60-C042-9A03-E592B7FAC5DA}" srcOrd="1" destOrd="0" presId="urn:microsoft.com/office/officeart/2005/8/layout/hProcess4"/>
    <dgm:cxn modelId="{AAB4799B-4D37-2547-99E0-92B693378D84}" type="presParOf" srcId="{F1C2D6EB-C63B-EB42-BAF3-523FFDCB1DA2}" destId="{BD8B35DD-0F5A-7749-A9D7-916643C73F39}" srcOrd="2" destOrd="0" presId="urn:microsoft.com/office/officeart/2005/8/layout/hProcess4"/>
    <dgm:cxn modelId="{5022327D-5B7E-1C4B-8F13-4F9A17EAA15B}" type="presParOf" srcId="{BD8B35DD-0F5A-7749-A9D7-916643C73F39}" destId="{20B2F92E-D9A2-134A-BF96-38A5EF0E5172}" srcOrd="0" destOrd="0" presId="urn:microsoft.com/office/officeart/2005/8/layout/hProcess4"/>
    <dgm:cxn modelId="{31517ECD-1D43-8E40-861E-656773E9308A}" type="presParOf" srcId="{BD8B35DD-0F5A-7749-A9D7-916643C73F39}" destId="{5BAF53A1-6AC9-9443-A69B-0EE86A547704}" srcOrd="1" destOrd="0" presId="urn:microsoft.com/office/officeart/2005/8/layout/hProcess4"/>
    <dgm:cxn modelId="{BD5FDC38-C90F-2C43-9632-D180545EFDFF}" type="presParOf" srcId="{BD8B35DD-0F5A-7749-A9D7-916643C73F39}" destId="{51ADEB14-03F0-B54D-AB48-5270C0E340F1}" srcOrd="2" destOrd="0" presId="urn:microsoft.com/office/officeart/2005/8/layout/hProcess4"/>
    <dgm:cxn modelId="{CFFBE9DB-1898-A643-9DB3-CEB08288C0BC}" type="presParOf" srcId="{BD8B35DD-0F5A-7749-A9D7-916643C73F39}" destId="{A15B63E1-F274-EC4E-8F13-1DA395A7D35A}" srcOrd="3" destOrd="0" presId="urn:microsoft.com/office/officeart/2005/8/layout/hProcess4"/>
    <dgm:cxn modelId="{83C7B4CB-E2FE-DD41-B6F0-7398F215277C}" type="presParOf" srcId="{BD8B35DD-0F5A-7749-A9D7-916643C73F39}" destId="{E83F16F6-6296-0043-8B36-E4E0CCC39CE2}" srcOrd="4" destOrd="0" presId="urn:microsoft.com/office/officeart/2005/8/layout/hProcess4"/>
    <dgm:cxn modelId="{19C16E1F-F0E0-8642-A895-568776672342}" type="presParOf" srcId="{F1C2D6EB-C63B-EB42-BAF3-523FFDCB1DA2}" destId="{B7BDC8B6-522F-2A45-A70F-AEC28BA56D44}" srcOrd="3" destOrd="0" presId="urn:microsoft.com/office/officeart/2005/8/layout/hProcess4"/>
    <dgm:cxn modelId="{DFEE0B2F-8640-8B49-9EB8-C0906A3B5C01}" type="presParOf" srcId="{F1C2D6EB-C63B-EB42-BAF3-523FFDCB1DA2}" destId="{0994FED0-4B15-EB4B-8990-FF7AFBD51BA0}" srcOrd="4" destOrd="0" presId="urn:microsoft.com/office/officeart/2005/8/layout/hProcess4"/>
    <dgm:cxn modelId="{7D641D8B-F93F-0B4E-A894-3D638E0996ED}" type="presParOf" srcId="{0994FED0-4B15-EB4B-8990-FF7AFBD51BA0}" destId="{537C250E-9468-FD41-9AA1-A93E601F829B}" srcOrd="0" destOrd="0" presId="urn:microsoft.com/office/officeart/2005/8/layout/hProcess4"/>
    <dgm:cxn modelId="{B7763305-B0BF-DE43-9847-8FDC958C8ABD}" type="presParOf" srcId="{0994FED0-4B15-EB4B-8990-FF7AFBD51BA0}" destId="{ADB4A64F-5408-EA4F-B500-12DF851C37CA}" srcOrd="1" destOrd="0" presId="urn:microsoft.com/office/officeart/2005/8/layout/hProcess4"/>
    <dgm:cxn modelId="{69E26A84-2119-D64C-B98C-ECC81CA0D5E7}" type="presParOf" srcId="{0994FED0-4B15-EB4B-8990-FF7AFBD51BA0}" destId="{F393402E-10AE-1549-B796-FCA918A091DE}" srcOrd="2" destOrd="0" presId="urn:microsoft.com/office/officeart/2005/8/layout/hProcess4"/>
    <dgm:cxn modelId="{C278B532-CA1D-3B47-B4D4-C7B93D24C954}" type="presParOf" srcId="{0994FED0-4B15-EB4B-8990-FF7AFBD51BA0}" destId="{8F0F1BC4-09EB-3748-953C-455F5E70CF95}" srcOrd="3" destOrd="0" presId="urn:microsoft.com/office/officeart/2005/8/layout/hProcess4"/>
    <dgm:cxn modelId="{BF0269D7-8218-2740-A9AA-8C6E851521EA}" type="presParOf" srcId="{0994FED0-4B15-EB4B-8990-FF7AFBD51BA0}" destId="{0767E2F6-C596-F544-8A9C-69222E4A0AD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201A8F-E1AC-FF45-BC2C-A5735254DA8D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B2C66C-28B9-A446-B933-0BF0258FEFE7}">
      <dgm:prSet phldrT="[文本]" custT="1"/>
      <dgm:spPr/>
      <dgm:t>
        <a:bodyPr/>
        <a:lstStyle/>
        <a:p>
          <a:r>
            <a:rPr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根据语言特性，发现明密文对应关系（</a:t>
          </a:r>
          <a:r>
            <a:rPr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Crib</a:t>
          </a:r>
          <a:r>
            <a:rPr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）</a:t>
          </a:r>
        </a:p>
      </dgm:t>
    </dgm:pt>
    <dgm:pt modelId="{D7B0CFA3-4C8B-1D47-AEBF-AF6875B395F4}" type="parTrans" cxnId="{468769F0-4603-F74D-A879-728136212A82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4E16D6E7-E5C7-6B44-BBFA-53C153567231}" type="sibTrans" cxnId="{468769F0-4603-F74D-A879-728136212A82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0747FE5D-B542-FC44-8CC6-F59016510316}">
      <dgm:prSet phldrT="[文本]" custT="1"/>
      <dgm:spPr/>
      <dgm:t>
        <a:bodyPr/>
        <a:lstStyle/>
        <a:p>
          <a:r>
            <a:rPr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利用</a:t>
          </a:r>
          <a:r>
            <a:rPr lang="zh-CN" altLang="en-US" sz="26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特殊的</a:t>
          </a:r>
          <a:r>
            <a:rPr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crib</a:t>
          </a:r>
          <a:r>
            <a:rPr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发现环路</a:t>
          </a:r>
        </a:p>
      </dgm:t>
    </dgm:pt>
    <dgm:pt modelId="{C2BBFEA0-90B7-0046-A1CC-AB321E80E83D}" type="parTrans" cxnId="{A3E7E76F-8D7A-CC48-85EA-4ADCB5AB0602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43EDFB13-D38E-9D4A-BA3D-C635E3C9CE38}" type="sibTrans" cxnId="{A3E7E76F-8D7A-CC48-85EA-4ADCB5AB0602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D416EAB3-FF07-384E-9F56-71A94FDB6B52}">
      <dgm:prSet phldrT="[文本]" custT="1"/>
      <dgm:spPr/>
      <dgm:t>
        <a:bodyPr/>
        <a:lstStyle/>
        <a:p>
          <a:r>
            <a:rPr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消除线路接线板影响，实现分割，恢复扰频器设置</a:t>
          </a:r>
        </a:p>
      </dgm:t>
    </dgm:pt>
    <dgm:pt modelId="{B5A1610B-15C5-0242-906B-D7F3D356D1F6}" type="parTrans" cxnId="{8DC4A3A2-5A41-5149-8CE7-F9EE29DA5D03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18E98767-4146-AA4A-92EA-1D3AD6568E05}" type="sibTrans" cxnId="{8DC4A3A2-5A41-5149-8CE7-F9EE29DA5D03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373D34C0-7CA9-E046-8703-C1F674BA4227}">
      <dgm:prSet custT="1"/>
      <dgm:spPr/>
      <dgm:t>
        <a:bodyPr/>
        <a:lstStyle/>
        <a:p>
          <a:r>
            <a:rPr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恢复线路接线板设置</a:t>
          </a:r>
        </a:p>
      </dgm:t>
    </dgm:pt>
    <dgm:pt modelId="{E4F66CFA-AB31-D042-A80E-9EB9ADFD947A}" type="parTrans" cxnId="{D162D25E-A38A-A241-AE5C-1469D8576CAE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BF5BF69B-A1F0-0745-838C-37D59DCC84BD}" type="sibTrans" cxnId="{D162D25E-A38A-A241-AE5C-1469D8576CAE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7F43319E-B5BD-F94F-8F98-51FCD5E0A6DB}">
      <dgm:prSet custT="1"/>
      <dgm:spPr/>
      <dgm:t>
        <a:bodyPr/>
        <a:lstStyle/>
        <a:p>
          <a:r>
            <a: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破解</a:t>
          </a:r>
          <a:r>
            <a: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Enigma</a:t>
          </a:r>
          <a:endParaRPr lang="zh-CN" altLang="en-US" sz="2800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A8D3A104-1CE2-C540-AAC4-7D3D88D00AC6}" type="parTrans" cxnId="{67DA83A8-CE80-104C-9045-FB8FEC1F7A48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B143D4D9-98FA-114A-A25B-1FE296D2FE32}" type="sibTrans" cxnId="{67DA83A8-CE80-104C-9045-FB8FEC1F7A48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49751473-0725-3544-B32A-CCF40AAF2EAD}" type="pres">
      <dgm:prSet presAssocID="{47201A8F-E1AC-FF45-BC2C-A5735254DA8D}" presName="rootnode" presStyleCnt="0">
        <dgm:presLayoutVars>
          <dgm:chMax/>
          <dgm:chPref/>
          <dgm:dir/>
          <dgm:animLvl val="lvl"/>
        </dgm:presLayoutVars>
      </dgm:prSet>
      <dgm:spPr/>
    </dgm:pt>
    <dgm:pt modelId="{D7D27257-F9DC-5441-9BAF-C4254F40B69E}" type="pres">
      <dgm:prSet presAssocID="{AFB2C66C-28B9-A446-B933-0BF0258FEFE7}" presName="composite" presStyleCnt="0"/>
      <dgm:spPr/>
    </dgm:pt>
    <dgm:pt modelId="{CABF457C-9414-E948-92DB-48C4BD431FB9}" type="pres">
      <dgm:prSet presAssocID="{AFB2C66C-28B9-A446-B933-0BF0258FEFE7}" presName="LShape" presStyleLbl="alignNode1" presStyleIdx="0" presStyleCnt="9"/>
      <dgm:spPr/>
    </dgm:pt>
    <dgm:pt modelId="{7DB31ACF-4FC2-EF40-9473-ECC0C7CD8AA6}" type="pres">
      <dgm:prSet presAssocID="{AFB2C66C-28B9-A446-B933-0BF0258FEFE7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59038AFB-D36F-DC46-8371-06A8AFE49B9F}" type="pres">
      <dgm:prSet presAssocID="{AFB2C66C-28B9-A446-B933-0BF0258FEFE7}" presName="Triangle" presStyleLbl="alignNode1" presStyleIdx="1" presStyleCnt="9"/>
      <dgm:spPr/>
    </dgm:pt>
    <dgm:pt modelId="{8EA8316F-A07C-6642-B081-63C37286203B}" type="pres">
      <dgm:prSet presAssocID="{4E16D6E7-E5C7-6B44-BBFA-53C153567231}" presName="sibTrans" presStyleCnt="0"/>
      <dgm:spPr/>
    </dgm:pt>
    <dgm:pt modelId="{E1FC88A5-E3A9-5C41-8275-374962B25F28}" type="pres">
      <dgm:prSet presAssocID="{4E16D6E7-E5C7-6B44-BBFA-53C153567231}" presName="space" presStyleCnt="0"/>
      <dgm:spPr/>
    </dgm:pt>
    <dgm:pt modelId="{A90FE557-2DB3-A746-AF42-4A29360CC9D5}" type="pres">
      <dgm:prSet presAssocID="{0747FE5D-B542-FC44-8CC6-F59016510316}" presName="composite" presStyleCnt="0"/>
      <dgm:spPr/>
    </dgm:pt>
    <dgm:pt modelId="{C915F476-8F4B-304F-BC89-A1089B645543}" type="pres">
      <dgm:prSet presAssocID="{0747FE5D-B542-FC44-8CC6-F59016510316}" presName="LShape" presStyleLbl="alignNode1" presStyleIdx="2" presStyleCnt="9"/>
      <dgm:spPr/>
    </dgm:pt>
    <dgm:pt modelId="{F95E3AEF-0DA5-EB42-9CFC-823E5E1195D8}" type="pres">
      <dgm:prSet presAssocID="{0747FE5D-B542-FC44-8CC6-F59016510316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CAF9ED67-AC5B-9645-8913-DB3A55A72AF0}" type="pres">
      <dgm:prSet presAssocID="{0747FE5D-B542-FC44-8CC6-F59016510316}" presName="Triangle" presStyleLbl="alignNode1" presStyleIdx="3" presStyleCnt="9"/>
      <dgm:spPr/>
    </dgm:pt>
    <dgm:pt modelId="{E80AB48A-403A-CF44-9AB3-A50DC58B6D7A}" type="pres">
      <dgm:prSet presAssocID="{43EDFB13-D38E-9D4A-BA3D-C635E3C9CE38}" presName="sibTrans" presStyleCnt="0"/>
      <dgm:spPr/>
    </dgm:pt>
    <dgm:pt modelId="{3FB36402-13FB-2C4F-87A4-DFA97B3DDEE7}" type="pres">
      <dgm:prSet presAssocID="{43EDFB13-D38E-9D4A-BA3D-C635E3C9CE38}" presName="space" presStyleCnt="0"/>
      <dgm:spPr/>
    </dgm:pt>
    <dgm:pt modelId="{F627DC48-C22F-B249-A965-A4AA512AE263}" type="pres">
      <dgm:prSet presAssocID="{D416EAB3-FF07-384E-9F56-71A94FDB6B52}" presName="composite" presStyleCnt="0"/>
      <dgm:spPr/>
    </dgm:pt>
    <dgm:pt modelId="{A47957C0-2AEE-F14B-8750-9FC364BB158A}" type="pres">
      <dgm:prSet presAssocID="{D416EAB3-FF07-384E-9F56-71A94FDB6B52}" presName="LShape" presStyleLbl="alignNode1" presStyleIdx="4" presStyleCnt="9"/>
      <dgm:spPr/>
    </dgm:pt>
    <dgm:pt modelId="{5C24EB3B-9121-9B49-B22F-3BD928967CD9}" type="pres">
      <dgm:prSet presAssocID="{D416EAB3-FF07-384E-9F56-71A94FDB6B52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C679B4E-50FD-4748-94E7-1EB1DD7662AF}" type="pres">
      <dgm:prSet presAssocID="{D416EAB3-FF07-384E-9F56-71A94FDB6B52}" presName="Triangle" presStyleLbl="alignNode1" presStyleIdx="5" presStyleCnt="9"/>
      <dgm:spPr/>
    </dgm:pt>
    <dgm:pt modelId="{7E3C67E1-B74D-044E-B7A4-4E09A6523DB3}" type="pres">
      <dgm:prSet presAssocID="{18E98767-4146-AA4A-92EA-1D3AD6568E05}" presName="sibTrans" presStyleCnt="0"/>
      <dgm:spPr/>
    </dgm:pt>
    <dgm:pt modelId="{C00494CD-5113-D540-B8DE-B41D3C7A2456}" type="pres">
      <dgm:prSet presAssocID="{18E98767-4146-AA4A-92EA-1D3AD6568E05}" presName="space" presStyleCnt="0"/>
      <dgm:spPr/>
    </dgm:pt>
    <dgm:pt modelId="{28ADCEC6-F1F8-7347-A4A5-07AAD1DEAB3D}" type="pres">
      <dgm:prSet presAssocID="{373D34C0-7CA9-E046-8703-C1F674BA4227}" presName="composite" presStyleCnt="0"/>
      <dgm:spPr/>
    </dgm:pt>
    <dgm:pt modelId="{83278139-90F2-CD4E-B081-DB2EAC260E9A}" type="pres">
      <dgm:prSet presAssocID="{373D34C0-7CA9-E046-8703-C1F674BA4227}" presName="LShape" presStyleLbl="alignNode1" presStyleIdx="6" presStyleCnt="9"/>
      <dgm:spPr/>
    </dgm:pt>
    <dgm:pt modelId="{13D109EC-5A66-5949-A6DB-A5C7619F0A88}" type="pres">
      <dgm:prSet presAssocID="{373D34C0-7CA9-E046-8703-C1F674BA4227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CB9234E9-FA14-E74F-8762-5A4339511C44}" type="pres">
      <dgm:prSet presAssocID="{373D34C0-7CA9-E046-8703-C1F674BA4227}" presName="Triangle" presStyleLbl="alignNode1" presStyleIdx="7" presStyleCnt="9"/>
      <dgm:spPr/>
    </dgm:pt>
    <dgm:pt modelId="{7A764A78-D7C6-5642-BFAB-C0004889CABA}" type="pres">
      <dgm:prSet presAssocID="{BF5BF69B-A1F0-0745-838C-37D59DCC84BD}" presName="sibTrans" presStyleCnt="0"/>
      <dgm:spPr/>
    </dgm:pt>
    <dgm:pt modelId="{74629D26-857B-1C4F-B53D-4ACBAEB736CF}" type="pres">
      <dgm:prSet presAssocID="{BF5BF69B-A1F0-0745-838C-37D59DCC84BD}" presName="space" presStyleCnt="0"/>
      <dgm:spPr/>
    </dgm:pt>
    <dgm:pt modelId="{C50FD6FF-85D7-3E41-8E06-340148C61502}" type="pres">
      <dgm:prSet presAssocID="{7F43319E-B5BD-F94F-8F98-51FCD5E0A6DB}" presName="composite" presStyleCnt="0"/>
      <dgm:spPr/>
    </dgm:pt>
    <dgm:pt modelId="{C43EDA9C-6080-BC41-840A-A494410BADC5}" type="pres">
      <dgm:prSet presAssocID="{7F43319E-B5BD-F94F-8F98-51FCD5E0A6DB}" presName="LShape" presStyleLbl="alignNode1" presStyleIdx="8" presStyleCnt="9"/>
      <dgm:spPr/>
    </dgm:pt>
    <dgm:pt modelId="{24B8A7F6-24E8-BB4B-A433-F6CC69118EE0}" type="pres">
      <dgm:prSet presAssocID="{7F43319E-B5BD-F94F-8F98-51FCD5E0A6DB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5921604-A313-6443-8921-028894BD139F}" type="presOf" srcId="{47201A8F-E1AC-FF45-BC2C-A5735254DA8D}" destId="{49751473-0725-3544-B32A-CCF40AAF2EAD}" srcOrd="0" destOrd="0" presId="urn:microsoft.com/office/officeart/2009/3/layout/StepUpProcess"/>
    <dgm:cxn modelId="{98013216-22C3-5046-9673-C544AD687648}" type="presOf" srcId="{7F43319E-B5BD-F94F-8F98-51FCD5E0A6DB}" destId="{24B8A7F6-24E8-BB4B-A433-F6CC69118EE0}" srcOrd="0" destOrd="0" presId="urn:microsoft.com/office/officeart/2009/3/layout/StepUpProcess"/>
    <dgm:cxn modelId="{E5E44718-5885-E846-9F08-1003242D98A1}" type="presOf" srcId="{D416EAB3-FF07-384E-9F56-71A94FDB6B52}" destId="{5C24EB3B-9121-9B49-B22F-3BD928967CD9}" srcOrd="0" destOrd="0" presId="urn:microsoft.com/office/officeart/2009/3/layout/StepUpProcess"/>
    <dgm:cxn modelId="{D162D25E-A38A-A241-AE5C-1469D8576CAE}" srcId="{47201A8F-E1AC-FF45-BC2C-A5735254DA8D}" destId="{373D34C0-7CA9-E046-8703-C1F674BA4227}" srcOrd="3" destOrd="0" parTransId="{E4F66CFA-AB31-D042-A80E-9EB9ADFD947A}" sibTransId="{BF5BF69B-A1F0-0745-838C-37D59DCC84BD}"/>
    <dgm:cxn modelId="{A11CBF46-493F-6041-AD92-651A5C5C6A53}" type="presOf" srcId="{373D34C0-7CA9-E046-8703-C1F674BA4227}" destId="{13D109EC-5A66-5949-A6DB-A5C7619F0A88}" srcOrd="0" destOrd="0" presId="urn:microsoft.com/office/officeart/2009/3/layout/StepUpProcess"/>
    <dgm:cxn modelId="{A3E7E76F-8D7A-CC48-85EA-4ADCB5AB0602}" srcId="{47201A8F-E1AC-FF45-BC2C-A5735254DA8D}" destId="{0747FE5D-B542-FC44-8CC6-F59016510316}" srcOrd="1" destOrd="0" parTransId="{C2BBFEA0-90B7-0046-A1CC-AB321E80E83D}" sibTransId="{43EDFB13-D38E-9D4A-BA3D-C635E3C9CE38}"/>
    <dgm:cxn modelId="{8DC4A3A2-5A41-5149-8CE7-F9EE29DA5D03}" srcId="{47201A8F-E1AC-FF45-BC2C-A5735254DA8D}" destId="{D416EAB3-FF07-384E-9F56-71A94FDB6B52}" srcOrd="2" destOrd="0" parTransId="{B5A1610B-15C5-0242-906B-D7F3D356D1F6}" sibTransId="{18E98767-4146-AA4A-92EA-1D3AD6568E05}"/>
    <dgm:cxn modelId="{67DA83A8-CE80-104C-9045-FB8FEC1F7A48}" srcId="{47201A8F-E1AC-FF45-BC2C-A5735254DA8D}" destId="{7F43319E-B5BD-F94F-8F98-51FCD5E0A6DB}" srcOrd="4" destOrd="0" parTransId="{A8D3A104-1CE2-C540-AAC4-7D3D88D00AC6}" sibTransId="{B143D4D9-98FA-114A-A25B-1FE296D2FE32}"/>
    <dgm:cxn modelId="{D67460C3-92C0-8A48-A52B-C8AFA6D8930E}" type="presOf" srcId="{0747FE5D-B542-FC44-8CC6-F59016510316}" destId="{F95E3AEF-0DA5-EB42-9CFC-823E5E1195D8}" srcOrd="0" destOrd="0" presId="urn:microsoft.com/office/officeart/2009/3/layout/StepUpProcess"/>
    <dgm:cxn modelId="{714E88E6-185E-3544-AA4D-5A0501CE71EC}" type="presOf" srcId="{AFB2C66C-28B9-A446-B933-0BF0258FEFE7}" destId="{7DB31ACF-4FC2-EF40-9473-ECC0C7CD8AA6}" srcOrd="0" destOrd="0" presId="urn:microsoft.com/office/officeart/2009/3/layout/StepUpProcess"/>
    <dgm:cxn modelId="{468769F0-4603-F74D-A879-728136212A82}" srcId="{47201A8F-E1AC-FF45-BC2C-A5735254DA8D}" destId="{AFB2C66C-28B9-A446-B933-0BF0258FEFE7}" srcOrd="0" destOrd="0" parTransId="{D7B0CFA3-4C8B-1D47-AEBF-AF6875B395F4}" sibTransId="{4E16D6E7-E5C7-6B44-BBFA-53C153567231}"/>
    <dgm:cxn modelId="{9725D3C6-33BC-AD43-85C6-E99BA4F0E5D6}" type="presParOf" srcId="{49751473-0725-3544-B32A-CCF40AAF2EAD}" destId="{D7D27257-F9DC-5441-9BAF-C4254F40B69E}" srcOrd="0" destOrd="0" presId="urn:microsoft.com/office/officeart/2009/3/layout/StepUpProcess"/>
    <dgm:cxn modelId="{CC58ED28-140D-1249-AFFD-BF2032A56D58}" type="presParOf" srcId="{D7D27257-F9DC-5441-9BAF-C4254F40B69E}" destId="{CABF457C-9414-E948-92DB-48C4BD431FB9}" srcOrd="0" destOrd="0" presId="urn:microsoft.com/office/officeart/2009/3/layout/StepUpProcess"/>
    <dgm:cxn modelId="{828478C8-D371-324A-955B-DE1828B273BC}" type="presParOf" srcId="{D7D27257-F9DC-5441-9BAF-C4254F40B69E}" destId="{7DB31ACF-4FC2-EF40-9473-ECC0C7CD8AA6}" srcOrd="1" destOrd="0" presId="urn:microsoft.com/office/officeart/2009/3/layout/StepUpProcess"/>
    <dgm:cxn modelId="{52729902-3CFF-C14B-9FD7-99264EB0A2EA}" type="presParOf" srcId="{D7D27257-F9DC-5441-9BAF-C4254F40B69E}" destId="{59038AFB-D36F-DC46-8371-06A8AFE49B9F}" srcOrd="2" destOrd="0" presId="urn:microsoft.com/office/officeart/2009/3/layout/StepUpProcess"/>
    <dgm:cxn modelId="{4B85DDB0-535F-0F4D-AB0C-888FA5FE3BA2}" type="presParOf" srcId="{49751473-0725-3544-B32A-CCF40AAF2EAD}" destId="{8EA8316F-A07C-6642-B081-63C37286203B}" srcOrd="1" destOrd="0" presId="urn:microsoft.com/office/officeart/2009/3/layout/StepUpProcess"/>
    <dgm:cxn modelId="{8D9FE38C-0EC4-3840-989C-EFA3EB86B49D}" type="presParOf" srcId="{8EA8316F-A07C-6642-B081-63C37286203B}" destId="{E1FC88A5-E3A9-5C41-8275-374962B25F28}" srcOrd="0" destOrd="0" presId="urn:microsoft.com/office/officeart/2009/3/layout/StepUpProcess"/>
    <dgm:cxn modelId="{9F77C5F0-4F42-5B41-944C-B80C4C46C767}" type="presParOf" srcId="{49751473-0725-3544-B32A-CCF40AAF2EAD}" destId="{A90FE557-2DB3-A746-AF42-4A29360CC9D5}" srcOrd="2" destOrd="0" presId="urn:microsoft.com/office/officeart/2009/3/layout/StepUpProcess"/>
    <dgm:cxn modelId="{C4F36131-14DA-C245-B9E8-08A2F21D375C}" type="presParOf" srcId="{A90FE557-2DB3-A746-AF42-4A29360CC9D5}" destId="{C915F476-8F4B-304F-BC89-A1089B645543}" srcOrd="0" destOrd="0" presId="urn:microsoft.com/office/officeart/2009/3/layout/StepUpProcess"/>
    <dgm:cxn modelId="{973F5450-9A3D-874F-BE4E-67E8D37B4932}" type="presParOf" srcId="{A90FE557-2DB3-A746-AF42-4A29360CC9D5}" destId="{F95E3AEF-0DA5-EB42-9CFC-823E5E1195D8}" srcOrd="1" destOrd="0" presId="urn:microsoft.com/office/officeart/2009/3/layout/StepUpProcess"/>
    <dgm:cxn modelId="{5C2E174A-BC19-8D46-86A0-85DA405280A7}" type="presParOf" srcId="{A90FE557-2DB3-A746-AF42-4A29360CC9D5}" destId="{CAF9ED67-AC5B-9645-8913-DB3A55A72AF0}" srcOrd="2" destOrd="0" presId="urn:microsoft.com/office/officeart/2009/3/layout/StepUpProcess"/>
    <dgm:cxn modelId="{2283E2FD-D829-AD47-8ACB-0CCA73AA9C25}" type="presParOf" srcId="{49751473-0725-3544-B32A-CCF40AAF2EAD}" destId="{E80AB48A-403A-CF44-9AB3-A50DC58B6D7A}" srcOrd="3" destOrd="0" presId="urn:microsoft.com/office/officeart/2009/3/layout/StepUpProcess"/>
    <dgm:cxn modelId="{123A5AEE-5D7D-724D-858C-F35E389B5793}" type="presParOf" srcId="{E80AB48A-403A-CF44-9AB3-A50DC58B6D7A}" destId="{3FB36402-13FB-2C4F-87A4-DFA97B3DDEE7}" srcOrd="0" destOrd="0" presId="urn:microsoft.com/office/officeart/2009/3/layout/StepUpProcess"/>
    <dgm:cxn modelId="{826ED847-1F69-B648-A45F-01140C9C6C59}" type="presParOf" srcId="{49751473-0725-3544-B32A-CCF40AAF2EAD}" destId="{F627DC48-C22F-B249-A965-A4AA512AE263}" srcOrd="4" destOrd="0" presId="urn:microsoft.com/office/officeart/2009/3/layout/StepUpProcess"/>
    <dgm:cxn modelId="{01C065B9-16E7-C348-A85A-E97AF05D3CC1}" type="presParOf" srcId="{F627DC48-C22F-B249-A965-A4AA512AE263}" destId="{A47957C0-2AEE-F14B-8750-9FC364BB158A}" srcOrd="0" destOrd="0" presId="urn:microsoft.com/office/officeart/2009/3/layout/StepUpProcess"/>
    <dgm:cxn modelId="{E53C5C0F-F02F-5F49-B470-76ACFC46DD91}" type="presParOf" srcId="{F627DC48-C22F-B249-A965-A4AA512AE263}" destId="{5C24EB3B-9121-9B49-B22F-3BD928967CD9}" srcOrd="1" destOrd="0" presId="urn:microsoft.com/office/officeart/2009/3/layout/StepUpProcess"/>
    <dgm:cxn modelId="{320A4DFA-86D1-8A4E-8CCA-5D8271328AA7}" type="presParOf" srcId="{F627DC48-C22F-B249-A965-A4AA512AE263}" destId="{CC679B4E-50FD-4748-94E7-1EB1DD7662AF}" srcOrd="2" destOrd="0" presId="urn:microsoft.com/office/officeart/2009/3/layout/StepUpProcess"/>
    <dgm:cxn modelId="{F1C0986E-8248-2342-BEF6-A43E7D7445D6}" type="presParOf" srcId="{49751473-0725-3544-B32A-CCF40AAF2EAD}" destId="{7E3C67E1-B74D-044E-B7A4-4E09A6523DB3}" srcOrd="5" destOrd="0" presId="urn:microsoft.com/office/officeart/2009/3/layout/StepUpProcess"/>
    <dgm:cxn modelId="{DF41DA6C-A7AC-344B-94F0-D3C52B21CE3E}" type="presParOf" srcId="{7E3C67E1-B74D-044E-B7A4-4E09A6523DB3}" destId="{C00494CD-5113-D540-B8DE-B41D3C7A2456}" srcOrd="0" destOrd="0" presId="urn:microsoft.com/office/officeart/2009/3/layout/StepUpProcess"/>
    <dgm:cxn modelId="{E32B2C61-8B8F-F14E-9EA7-3EBBD31FA739}" type="presParOf" srcId="{49751473-0725-3544-B32A-CCF40AAF2EAD}" destId="{28ADCEC6-F1F8-7347-A4A5-07AAD1DEAB3D}" srcOrd="6" destOrd="0" presId="urn:microsoft.com/office/officeart/2009/3/layout/StepUpProcess"/>
    <dgm:cxn modelId="{6CF0E125-578F-2D40-9CB7-54EF51F1FAF2}" type="presParOf" srcId="{28ADCEC6-F1F8-7347-A4A5-07AAD1DEAB3D}" destId="{83278139-90F2-CD4E-B081-DB2EAC260E9A}" srcOrd="0" destOrd="0" presId="urn:microsoft.com/office/officeart/2009/3/layout/StepUpProcess"/>
    <dgm:cxn modelId="{8B98C415-D648-804F-A0D8-B012FD7DC9F1}" type="presParOf" srcId="{28ADCEC6-F1F8-7347-A4A5-07AAD1DEAB3D}" destId="{13D109EC-5A66-5949-A6DB-A5C7619F0A88}" srcOrd="1" destOrd="0" presId="urn:microsoft.com/office/officeart/2009/3/layout/StepUpProcess"/>
    <dgm:cxn modelId="{72C4AC3A-B27E-7341-8AB6-6DA5B09D451C}" type="presParOf" srcId="{28ADCEC6-F1F8-7347-A4A5-07AAD1DEAB3D}" destId="{CB9234E9-FA14-E74F-8762-5A4339511C44}" srcOrd="2" destOrd="0" presId="urn:microsoft.com/office/officeart/2009/3/layout/StepUpProcess"/>
    <dgm:cxn modelId="{11B3FDC6-BF20-0644-8568-E3931DCAB713}" type="presParOf" srcId="{49751473-0725-3544-B32A-CCF40AAF2EAD}" destId="{7A764A78-D7C6-5642-BFAB-C0004889CABA}" srcOrd="7" destOrd="0" presId="urn:microsoft.com/office/officeart/2009/3/layout/StepUpProcess"/>
    <dgm:cxn modelId="{D615E928-D260-A747-9CB1-8FDA8BAF7FAD}" type="presParOf" srcId="{7A764A78-D7C6-5642-BFAB-C0004889CABA}" destId="{74629D26-857B-1C4F-B53D-4ACBAEB736CF}" srcOrd="0" destOrd="0" presId="urn:microsoft.com/office/officeart/2009/3/layout/StepUpProcess"/>
    <dgm:cxn modelId="{4409BEF8-D2BE-6545-A507-8FD13376CF79}" type="presParOf" srcId="{49751473-0725-3544-B32A-CCF40AAF2EAD}" destId="{C50FD6FF-85D7-3E41-8E06-340148C61502}" srcOrd="8" destOrd="0" presId="urn:microsoft.com/office/officeart/2009/3/layout/StepUpProcess"/>
    <dgm:cxn modelId="{6BA003CC-18B6-7E46-86CA-E1864F63D999}" type="presParOf" srcId="{C50FD6FF-85D7-3E41-8E06-340148C61502}" destId="{C43EDA9C-6080-BC41-840A-A494410BADC5}" srcOrd="0" destOrd="0" presId="urn:microsoft.com/office/officeart/2009/3/layout/StepUpProcess"/>
    <dgm:cxn modelId="{48971F7D-F782-B047-89DE-6261241133E6}" type="presParOf" srcId="{C50FD6FF-85D7-3E41-8E06-340148C61502}" destId="{24B8A7F6-24E8-BB4B-A433-F6CC69118EE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5CA6E-6698-AE4C-ABDB-3CA29A88E395}">
      <dsp:nvSpPr>
        <dsp:cNvPr id="0" name=""/>
        <dsp:cNvSpPr/>
      </dsp:nvSpPr>
      <dsp:spPr>
        <a:xfrm>
          <a:off x="1689541" y="147744"/>
          <a:ext cx="2932166" cy="101830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34C58-A7FF-3E44-BAFF-3FCD1BD79049}">
      <dsp:nvSpPr>
        <dsp:cNvPr id="0" name=""/>
        <dsp:cNvSpPr/>
      </dsp:nvSpPr>
      <dsp:spPr>
        <a:xfrm>
          <a:off x="2876045" y="2641223"/>
          <a:ext cx="568249" cy="36367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69738-066E-8E42-B2A3-CFC4535FE0C1}">
      <dsp:nvSpPr>
        <dsp:cNvPr id="0" name=""/>
        <dsp:cNvSpPr/>
      </dsp:nvSpPr>
      <dsp:spPr>
        <a:xfrm>
          <a:off x="1378217" y="2932166"/>
          <a:ext cx="3563905" cy="68189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恢复密钥</a:t>
          </a:r>
        </a:p>
      </dsp:txBody>
      <dsp:txXfrm>
        <a:off x="1378217" y="2932166"/>
        <a:ext cx="3563905" cy="681899"/>
      </dsp:txXfrm>
    </dsp:sp>
    <dsp:sp modelId="{78720EB1-CD25-514C-A92D-B8ED9C1A3C1E}">
      <dsp:nvSpPr>
        <dsp:cNvPr id="0" name=""/>
        <dsp:cNvSpPr/>
      </dsp:nvSpPr>
      <dsp:spPr>
        <a:xfrm>
          <a:off x="2755576" y="1244693"/>
          <a:ext cx="1022848" cy="10228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区分</a:t>
          </a:r>
        </a:p>
      </dsp:txBody>
      <dsp:txXfrm>
        <a:off x="2905369" y="1394486"/>
        <a:ext cx="723262" cy="723262"/>
      </dsp:txXfrm>
    </dsp:sp>
    <dsp:sp modelId="{AA60C021-31DF-3F4C-82F6-850414FC8525}">
      <dsp:nvSpPr>
        <dsp:cNvPr id="0" name=""/>
        <dsp:cNvSpPr/>
      </dsp:nvSpPr>
      <dsp:spPr>
        <a:xfrm>
          <a:off x="2023671" y="477329"/>
          <a:ext cx="1022848" cy="10228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分割</a:t>
          </a:r>
        </a:p>
      </dsp:txBody>
      <dsp:txXfrm>
        <a:off x="2173464" y="627122"/>
        <a:ext cx="723262" cy="723262"/>
      </dsp:txXfrm>
    </dsp:sp>
    <dsp:sp modelId="{E42350AA-132A-994E-8612-EBB68D1CE4A5}">
      <dsp:nvSpPr>
        <dsp:cNvPr id="0" name=""/>
        <dsp:cNvSpPr/>
      </dsp:nvSpPr>
      <dsp:spPr>
        <a:xfrm>
          <a:off x="1569072" y="22729"/>
          <a:ext cx="3182196" cy="254575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0EF87-5700-5A40-9B43-DBCE4CD78DD7}">
      <dsp:nvSpPr>
        <dsp:cNvPr id="0" name=""/>
        <dsp:cNvSpPr/>
      </dsp:nvSpPr>
      <dsp:spPr>
        <a:xfrm>
          <a:off x="2937" y="1632535"/>
          <a:ext cx="2935436" cy="24211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Enigma</a:t>
          </a:r>
          <a:r>
            <a:rPr lang="zh-CN" altLang="en-US" sz="24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加密流程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利用区分器发现明密文关系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利用不随机现象实现分割</a:t>
          </a:r>
        </a:p>
      </dsp:txBody>
      <dsp:txXfrm>
        <a:off x="58654" y="1688252"/>
        <a:ext cx="2824002" cy="1790875"/>
      </dsp:txXfrm>
    </dsp:sp>
    <dsp:sp modelId="{608EDC73-4B60-C042-9A03-E592B7FAC5DA}">
      <dsp:nvSpPr>
        <dsp:cNvPr id="0" name=""/>
        <dsp:cNvSpPr/>
      </dsp:nvSpPr>
      <dsp:spPr>
        <a:xfrm>
          <a:off x="1661310" y="2288671"/>
          <a:ext cx="3190900" cy="3190900"/>
        </a:xfrm>
        <a:prstGeom prst="leftCircularArrow">
          <a:avLst>
            <a:gd name="adj1" fmla="val 3010"/>
            <a:gd name="adj2" fmla="val 369182"/>
            <a:gd name="adj3" fmla="val 2144693"/>
            <a:gd name="adj4" fmla="val 9024489"/>
            <a:gd name="adj5" fmla="val 351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4B9A0-01AB-4746-A62C-B74E2F9869CC}">
      <dsp:nvSpPr>
        <dsp:cNvPr id="0" name=""/>
        <dsp:cNvSpPr/>
      </dsp:nvSpPr>
      <dsp:spPr>
        <a:xfrm>
          <a:off x="655257" y="3582976"/>
          <a:ext cx="2609276" cy="1037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6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知识</a:t>
          </a:r>
        </a:p>
      </dsp:txBody>
      <dsp:txXfrm>
        <a:off x="685648" y="3613367"/>
        <a:ext cx="2548494" cy="976841"/>
      </dsp:txXfrm>
    </dsp:sp>
    <dsp:sp modelId="{5BAF53A1-6AC9-9443-A69B-0EE86A547704}">
      <dsp:nvSpPr>
        <dsp:cNvPr id="0" name=""/>
        <dsp:cNvSpPr/>
      </dsp:nvSpPr>
      <dsp:spPr>
        <a:xfrm>
          <a:off x="3721919" y="1680667"/>
          <a:ext cx="2935436" cy="24211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扰频器恢复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接线板恢复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复杂度分析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实现</a:t>
          </a:r>
          <a:r>
            <a:rPr lang="en-US" altLang="zh-CN" sz="2400" kern="12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Enigma</a:t>
          </a:r>
          <a:r>
            <a:rPr lang="zh-CN" altLang="en-US" sz="2400" kern="12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的破解</a:t>
          </a:r>
        </a:p>
      </dsp:txBody>
      <dsp:txXfrm>
        <a:off x="3777636" y="2255196"/>
        <a:ext cx="2824002" cy="1790875"/>
      </dsp:txXfrm>
    </dsp:sp>
    <dsp:sp modelId="{B7BDC8B6-522F-2A45-A70F-AEC28BA56D44}">
      <dsp:nvSpPr>
        <dsp:cNvPr id="0" name=""/>
        <dsp:cNvSpPr/>
      </dsp:nvSpPr>
      <dsp:spPr>
        <a:xfrm>
          <a:off x="5355830" y="207953"/>
          <a:ext cx="3565984" cy="3565984"/>
        </a:xfrm>
        <a:prstGeom prst="circularArrow">
          <a:avLst>
            <a:gd name="adj1" fmla="val 2694"/>
            <a:gd name="adj2" fmla="val 327910"/>
            <a:gd name="adj3" fmla="val 19496579"/>
            <a:gd name="adj4" fmla="val 12575511"/>
            <a:gd name="adj5" fmla="val 31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B63E1-F274-EC4E-8F13-1DA395A7D35A}">
      <dsp:nvSpPr>
        <dsp:cNvPr id="0" name=""/>
        <dsp:cNvSpPr/>
      </dsp:nvSpPr>
      <dsp:spPr>
        <a:xfrm>
          <a:off x="4374238" y="1161855"/>
          <a:ext cx="2609276" cy="1037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6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能力</a:t>
          </a:r>
        </a:p>
      </dsp:txBody>
      <dsp:txXfrm>
        <a:off x="4404629" y="1192246"/>
        <a:ext cx="2548494" cy="976841"/>
      </dsp:txXfrm>
    </dsp:sp>
    <dsp:sp modelId="{ADB4A64F-5408-EA4F-B500-12DF851C37CA}">
      <dsp:nvSpPr>
        <dsp:cNvPr id="0" name=""/>
        <dsp:cNvSpPr/>
      </dsp:nvSpPr>
      <dsp:spPr>
        <a:xfrm>
          <a:off x="7440901" y="1680667"/>
          <a:ext cx="2935436" cy="24211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国之重器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兴国安邦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4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7496618" y="1736384"/>
        <a:ext cx="2824002" cy="1790875"/>
      </dsp:txXfrm>
    </dsp:sp>
    <dsp:sp modelId="{8F0F1BC4-09EB-3748-953C-455F5E70CF95}">
      <dsp:nvSpPr>
        <dsp:cNvPr id="0" name=""/>
        <dsp:cNvSpPr/>
      </dsp:nvSpPr>
      <dsp:spPr>
        <a:xfrm>
          <a:off x="8093220" y="3582976"/>
          <a:ext cx="2609276" cy="1037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6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素质</a:t>
          </a:r>
        </a:p>
      </dsp:txBody>
      <dsp:txXfrm>
        <a:off x="8123611" y="3613367"/>
        <a:ext cx="2548494" cy="9768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F457C-9414-E948-92DB-48C4BD431FB9}">
      <dsp:nvSpPr>
        <dsp:cNvPr id="0" name=""/>
        <dsp:cNvSpPr/>
      </dsp:nvSpPr>
      <dsp:spPr>
        <a:xfrm rot="5400000">
          <a:off x="424056" y="2062331"/>
          <a:ext cx="1250095" cy="208013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31ACF-4FC2-EF40-9473-ECC0C7CD8AA6}">
      <dsp:nvSpPr>
        <dsp:cNvPr id="0" name=""/>
        <dsp:cNvSpPr/>
      </dsp:nvSpPr>
      <dsp:spPr>
        <a:xfrm>
          <a:off x="215384" y="2683842"/>
          <a:ext cx="1877953" cy="164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根据语言特性，发现明密文对应关系（</a:t>
          </a:r>
          <a:r>
            <a:rPr lang="en-US" altLang="zh-CN" sz="26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Crib</a:t>
          </a:r>
          <a:r>
            <a:rPr lang="zh-CN" altLang="en-US" sz="26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）</a:t>
          </a:r>
        </a:p>
      </dsp:txBody>
      <dsp:txXfrm>
        <a:off x="215384" y="2683842"/>
        <a:ext cx="1877953" cy="1646136"/>
      </dsp:txXfrm>
    </dsp:sp>
    <dsp:sp modelId="{59038AFB-D36F-DC46-8371-06A8AFE49B9F}">
      <dsp:nvSpPr>
        <dsp:cNvPr id="0" name=""/>
        <dsp:cNvSpPr/>
      </dsp:nvSpPr>
      <dsp:spPr>
        <a:xfrm>
          <a:off x="1739006" y="1909190"/>
          <a:ext cx="354330" cy="35433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5F476-8F4B-304F-BC89-A1089B645543}">
      <dsp:nvSpPr>
        <dsp:cNvPr id="0" name=""/>
        <dsp:cNvSpPr/>
      </dsp:nvSpPr>
      <dsp:spPr>
        <a:xfrm rot="5400000">
          <a:off x="2723037" y="1493446"/>
          <a:ext cx="1250095" cy="208013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E3AEF-0DA5-EB42-9CFC-823E5E1195D8}">
      <dsp:nvSpPr>
        <dsp:cNvPr id="0" name=""/>
        <dsp:cNvSpPr/>
      </dsp:nvSpPr>
      <dsp:spPr>
        <a:xfrm>
          <a:off x="2514365" y="2114957"/>
          <a:ext cx="1877953" cy="164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利用</a:t>
          </a:r>
          <a:r>
            <a:rPr lang="zh-CN" altLang="en-US" sz="2600" kern="12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特殊的</a:t>
          </a:r>
          <a:r>
            <a:rPr lang="en-US" altLang="zh-CN" sz="26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crib</a:t>
          </a:r>
          <a:r>
            <a:rPr lang="zh-CN" altLang="en-US" sz="26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发现环路</a:t>
          </a:r>
        </a:p>
      </dsp:txBody>
      <dsp:txXfrm>
        <a:off x="2514365" y="2114957"/>
        <a:ext cx="1877953" cy="1646136"/>
      </dsp:txXfrm>
    </dsp:sp>
    <dsp:sp modelId="{CAF9ED67-AC5B-9645-8913-DB3A55A72AF0}">
      <dsp:nvSpPr>
        <dsp:cNvPr id="0" name=""/>
        <dsp:cNvSpPr/>
      </dsp:nvSpPr>
      <dsp:spPr>
        <a:xfrm>
          <a:off x="4037988" y="1340304"/>
          <a:ext cx="354330" cy="35433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957C0-2AEE-F14B-8750-9FC364BB158A}">
      <dsp:nvSpPr>
        <dsp:cNvPr id="0" name=""/>
        <dsp:cNvSpPr/>
      </dsp:nvSpPr>
      <dsp:spPr>
        <a:xfrm rot="5400000">
          <a:off x="5022019" y="924561"/>
          <a:ext cx="1250095" cy="208013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4EB3B-9121-9B49-B22F-3BD928967CD9}">
      <dsp:nvSpPr>
        <dsp:cNvPr id="0" name=""/>
        <dsp:cNvSpPr/>
      </dsp:nvSpPr>
      <dsp:spPr>
        <a:xfrm>
          <a:off x="4813347" y="1546072"/>
          <a:ext cx="1877953" cy="164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消除线路接线板影响，实现分割，恢复扰频器设置</a:t>
          </a:r>
        </a:p>
      </dsp:txBody>
      <dsp:txXfrm>
        <a:off x="4813347" y="1546072"/>
        <a:ext cx="1877953" cy="1646136"/>
      </dsp:txXfrm>
    </dsp:sp>
    <dsp:sp modelId="{CC679B4E-50FD-4748-94E7-1EB1DD7662AF}">
      <dsp:nvSpPr>
        <dsp:cNvPr id="0" name=""/>
        <dsp:cNvSpPr/>
      </dsp:nvSpPr>
      <dsp:spPr>
        <a:xfrm>
          <a:off x="6336970" y="771419"/>
          <a:ext cx="354330" cy="35433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78139-90F2-CD4E-B081-DB2EAC260E9A}">
      <dsp:nvSpPr>
        <dsp:cNvPr id="0" name=""/>
        <dsp:cNvSpPr/>
      </dsp:nvSpPr>
      <dsp:spPr>
        <a:xfrm rot="5400000">
          <a:off x="7321001" y="355675"/>
          <a:ext cx="1250095" cy="208013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109EC-5A66-5949-A6DB-A5C7619F0A88}">
      <dsp:nvSpPr>
        <dsp:cNvPr id="0" name=""/>
        <dsp:cNvSpPr/>
      </dsp:nvSpPr>
      <dsp:spPr>
        <a:xfrm>
          <a:off x="7112329" y="977186"/>
          <a:ext cx="1877953" cy="164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恢复线路接线板设置</a:t>
          </a:r>
        </a:p>
      </dsp:txBody>
      <dsp:txXfrm>
        <a:off x="7112329" y="977186"/>
        <a:ext cx="1877953" cy="1646136"/>
      </dsp:txXfrm>
    </dsp:sp>
    <dsp:sp modelId="{CB9234E9-FA14-E74F-8762-5A4339511C44}">
      <dsp:nvSpPr>
        <dsp:cNvPr id="0" name=""/>
        <dsp:cNvSpPr/>
      </dsp:nvSpPr>
      <dsp:spPr>
        <a:xfrm>
          <a:off x="8635951" y="202534"/>
          <a:ext cx="354330" cy="35433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EDA9C-6080-BC41-840A-A494410BADC5}">
      <dsp:nvSpPr>
        <dsp:cNvPr id="0" name=""/>
        <dsp:cNvSpPr/>
      </dsp:nvSpPr>
      <dsp:spPr>
        <a:xfrm rot="5400000">
          <a:off x="9619983" y="-213209"/>
          <a:ext cx="1250095" cy="208013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8A7F6-24E8-BB4B-A433-F6CC69118EE0}">
      <dsp:nvSpPr>
        <dsp:cNvPr id="0" name=""/>
        <dsp:cNvSpPr/>
      </dsp:nvSpPr>
      <dsp:spPr>
        <a:xfrm>
          <a:off x="9411311" y="408301"/>
          <a:ext cx="1877953" cy="164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破解</a:t>
          </a:r>
          <a:r>
            <a:rPr lang="en-US" altLang="zh-CN" sz="28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Enigma</a:t>
          </a:r>
          <a:endParaRPr lang="zh-CN" altLang="en-US" sz="2800" kern="1200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sp:txBody>
      <dsp:txXfrm>
        <a:off x="9411311" y="408301"/>
        <a:ext cx="1877953" cy="1646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F67FA-A0D6-4541-B3A8-AFCAA6AD0AC3}" type="datetimeFigureOut">
              <a:rPr kumimoji="1" lang="zh-CN" altLang="en-US" smtClean="0"/>
              <a:t>2023/11/10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1B6E8-C113-CF4F-82F4-137F4C9A4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67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9%97%AA%E5%87%BB%E6%88%98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根据三个部件画图，参考板书图片</a:t>
            </a:r>
          </a:p>
        </p:txBody>
      </p:sp>
    </p:spTree>
    <p:extLst>
      <p:ext uri="{BB962C8B-B14F-4D97-AF65-F5344CB8AC3E}">
        <p14:creationId xmlns:p14="http://schemas.microsoft.com/office/powerpoint/2010/main" val="3365129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376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类似接线板，两两配对即可，</a:t>
            </a:r>
            <a:r>
              <a:rPr kumimoji="1" lang="en-US" altLang="zh-CN" dirty="0"/>
              <a:t>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到</a:t>
            </a:r>
            <a:r>
              <a:rPr kumimoji="1" lang="en-US" altLang="zh-CN" dirty="0"/>
              <a:t>a</a:t>
            </a:r>
          </a:p>
          <a:p>
            <a:r>
              <a:rPr kumimoji="1" lang="zh-CN" altLang="en-US" dirty="0"/>
              <a:t>和接线板的区别就是这个是固定的，不可调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6108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比如</a:t>
            </a:r>
            <a:r>
              <a:rPr lang="zh-CN" altLang="en-US" dirty="0"/>
              <a:t>某</a:t>
            </a:r>
            <a:r>
              <a:rPr lang="zh-CN" altLang="zh-CN" dirty="0"/>
              <a:t>天的日密钥为：</a:t>
            </a:r>
            <a:endParaRPr lang="en-US" altLang="zh-CN" dirty="0"/>
          </a:p>
          <a:p>
            <a:pPr lvl="1"/>
            <a:r>
              <a:rPr lang="zh-CN" altLang="zh-CN" dirty="0"/>
              <a:t>线路接线板使用</a:t>
            </a:r>
            <a:r>
              <a:rPr lang="en-US" altLang="zh-CN" dirty="0"/>
              <a:t>10</a:t>
            </a:r>
            <a:r>
              <a:rPr lang="zh-CN" altLang="zh-CN" dirty="0"/>
              <a:t>根连接线，分别连接</a:t>
            </a:r>
            <a:r>
              <a:rPr lang="en-US" altLang="zh-CN" dirty="0"/>
              <a:t>A/L</a:t>
            </a:r>
            <a:r>
              <a:rPr lang="zh-CN" altLang="zh-CN" dirty="0"/>
              <a:t>、</a:t>
            </a:r>
            <a:r>
              <a:rPr lang="en-US" altLang="zh-CN" dirty="0"/>
              <a:t>P/R</a:t>
            </a:r>
            <a:r>
              <a:rPr lang="zh-CN" altLang="zh-CN" dirty="0"/>
              <a:t>、</a:t>
            </a:r>
            <a:r>
              <a:rPr lang="en-US" altLang="zh-CN" dirty="0"/>
              <a:t>T/D</a:t>
            </a:r>
            <a:r>
              <a:rPr lang="zh-CN" altLang="zh-CN" dirty="0"/>
              <a:t>、</a:t>
            </a:r>
            <a:r>
              <a:rPr lang="en-US" altLang="zh-CN" dirty="0"/>
              <a:t>B/W</a:t>
            </a:r>
            <a:r>
              <a:rPr lang="zh-CN" altLang="zh-CN" dirty="0"/>
              <a:t>、</a:t>
            </a:r>
            <a:r>
              <a:rPr lang="en-US" altLang="zh-CN" dirty="0"/>
              <a:t>K/F</a:t>
            </a:r>
            <a:r>
              <a:rPr lang="zh-CN" altLang="zh-CN" dirty="0"/>
              <a:t>、</a:t>
            </a:r>
            <a:r>
              <a:rPr lang="en-US" altLang="zh-CN" dirty="0"/>
              <a:t>O/Y</a:t>
            </a:r>
            <a:r>
              <a:rPr lang="zh-CN" altLang="zh-CN" dirty="0"/>
              <a:t>、</a:t>
            </a:r>
            <a:r>
              <a:rPr lang="en-US" altLang="zh-CN" dirty="0"/>
              <a:t>E/M</a:t>
            </a:r>
            <a:r>
              <a:rPr lang="zh-CN" altLang="zh-CN" dirty="0"/>
              <a:t>、</a:t>
            </a:r>
            <a:r>
              <a:rPr lang="en-US" altLang="zh-CN" dirty="0"/>
              <a:t>N/Q</a:t>
            </a:r>
            <a:r>
              <a:rPr lang="zh-CN" altLang="zh-CN" dirty="0"/>
              <a:t>、</a:t>
            </a:r>
            <a:r>
              <a:rPr lang="en-US" altLang="zh-CN" dirty="0"/>
              <a:t>C/S</a:t>
            </a:r>
            <a:r>
              <a:rPr lang="zh-CN" altLang="zh-CN" dirty="0"/>
              <a:t>、</a:t>
            </a:r>
            <a:r>
              <a:rPr lang="en-US" altLang="zh-CN" dirty="0"/>
              <a:t>Z/X</a:t>
            </a:r>
          </a:p>
          <a:p>
            <a:pPr lvl="1"/>
            <a:r>
              <a:rPr lang="zh-CN" altLang="zh-CN" dirty="0"/>
              <a:t>从五个扰频器中选定的扰频器为</a:t>
            </a:r>
            <a:r>
              <a:rPr lang="en-US" altLang="zh-CN" dirty="0"/>
              <a:t>I</a:t>
            </a:r>
            <a:r>
              <a:rPr lang="zh-CN" altLang="zh-CN" dirty="0"/>
              <a:t>、</a:t>
            </a:r>
            <a:r>
              <a:rPr lang="en-US" altLang="zh-CN" dirty="0"/>
              <a:t>II</a:t>
            </a:r>
            <a:r>
              <a:rPr lang="zh-CN" altLang="zh-CN" dirty="0"/>
              <a:t>、</a:t>
            </a:r>
            <a:r>
              <a:rPr lang="en-US" altLang="zh-CN" dirty="0"/>
              <a:t>IV</a:t>
            </a:r>
            <a:r>
              <a:rPr lang="zh-CN" altLang="zh-CN" dirty="0"/>
              <a:t>号扰频器，依次将</a:t>
            </a:r>
            <a:r>
              <a:rPr lang="en-US" altLang="zh-CN" dirty="0"/>
              <a:t>I</a:t>
            </a:r>
            <a:r>
              <a:rPr lang="zh-CN" altLang="zh-CN" dirty="0"/>
              <a:t>、</a:t>
            </a:r>
            <a:r>
              <a:rPr lang="en-US" altLang="zh-CN" dirty="0"/>
              <a:t>II</a:t>
            </a:r>
            <a:r>
              <a:rPr lang="zh-CN" altLang="zh-CN" dirty="0"/>
              <a:t>、</a:t>
            </a:r>
            <a:r>
              <a:rPr lang="en-US" altLang="zh-CN" dirty="0"/>
              <a:t>IV</a:t>
            </a:r>
            <a:r>
              <a:rPr lang="zh-CN" altLang="zh-CN" dirty="0"/>
              <a:t>号扰频器放入快速扰频器、中速扰频器、慢速扰频器的位置；将</a:t>
            </a:r>
            <a:r>
              <a:rPr lang="en-US" altLang="zh-CN" dirty="0"/>
              <a:t>I</a:t>
            </a:r>
            <a:r>
              <a:rPr lang="zh-CN" altLang="zh-CN" dirty="0"/>
              <a:t>号扰频器的</a:t>
            </a:r>
            <a:r>
              <a:rPr lang="en-US" altLang="zh-CN" dirty="0"/>
              <a:t>Q</a:t>
            </a:r>
            <a:r>
              <a:rPr lang="zh-CN" altLang="zh-CN" dirty="0"/>
              <a:t>字母朝上，</a:t>
            </a:r>
            <a:r>
              <a:rPr lang="en-US" altLang="zh-CN" dirty="0"/>
              <a:t>II</a:t>
            </a:r>
            <a:r>
              <a:rPr lang="zh-CN" altLang="zh-CN" dirty="0"/>
              <a:t>号扰频器的</a:t>
            </a:r>
            <a:r>
              <a:rPr lang="en-US" altLang="zh-CN" dirty="0"/>
              <a:t>C</a:t>
            </a:r>
            <a:r>
              <a:rPr lang="zh-CN" altLang="zh-CN" dirty="0"/>
              <a:t>字母朝上，</a:t>
            </a:r>
            <a:r>
              <a:rPr lang="en-US" altLang="zh-CN" dirty="0"/>
              <a:t>IV</a:t>
            </a:r>
            <a:r>
              <a:rPr lang="zh-CN" altLang="zh-CN" dirty="0"/>
              <a:t>号扰频器的</a:t>
            </a:r>
            <a:r>
              <a:rPr lang="en-US" altLang="zh-CN" dirty="0"/>
              <a:t>W</a:t>
            </a:r>
            <a:r>
              <a:rPr lang="zh-CN" altLang="zh-CN" dirty="0"/>
              <a:t>字母朝上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542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2GHz</a:t>
            </a:r>
            <a:r>
              <a:rPr lang="zh-C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计算机一年走过的时钟周期≈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6×10</a:t>
            </a:r>
            <a:r>
              <a:rPr lang="en-US" altLang="zh-CN" sz="1200" b="1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810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王小云：超抵抗力最大的路径走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波兰由于自身危险的境地，也取得了很大的成功，在破译方面领先英法十年，加强，被入侵之前，波兰将破解经验分享给了英法的分析专家。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但是，破译能力在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1938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年的十二月达到了极限，德国人加强了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ENIGMA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的加密能力。每台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ENIGMA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机增加了两个可供选择的转子。在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1939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年一月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连接板上的连线又由六根增加到十根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这对波兰是一个致命的打击。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1939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日，希特勒发动“闪电战”入侵波兰。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日，苏联入侵波兰。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日，德军占领华沙，波兰不复存在。被入侵之前，分享给了英法的分析专家。惊呆了！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苏联和德国的夹击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本来学统计的，想从事保险行业的</a:t>
            </a:r>
            <a:r>
              <a:rPr kumimoji="1" lang="en-US" altLang="zh-CN" dirty="0"/>
              <a:t>,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542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纳粹军队每天早上</a:t>
            </a:r>
            <a:r>
              <a:rPr lang="en-US" altLang="zh-CN" dirty="0"/>
              <a:t>6</a:t>
            </a:r>
            <a:r>
              <a:rPr lang="zh-CN" altLang="zh-CN" dirty="0"/>
              <a:t>点过后会发送一条加密后的规范的天气报告。因此早上</a:t>
            </a:r>
            <a:r>
              <a:rPr lang="en-US" altLang="zh-CN" dirty="0"/>
              <a:t>6</a:t>
            </a:r>
            <a:r>
              <a:rPr lang="zh-CN" altLang="zh-CN" dirty="0"/>
              <a:t>点零</a:t>
            </a:r>
            <a:r>
              <a:rPr lang="en-US" altLang="zh-CN" dirty="0"/>
              <a:t>5</a:t>
            </a:r>
            <a:r>
              <a:rPr lang="zh-CN" altLang="zh-CN" dirty="0"/>
              <a:t>分截获的加密信息</a:t>
            </a:r>
            <a:r>
              <a:rPr lang="zh-CN" altLang="zh-CN" dirty="0">
                <a:solidFill>
                  <a:srgbClr val="C00000"/>
                </a:solidFill>
              </a:rPr>
              <a:t>几乎</a:t>
            </a:r>
            <a:r>
              <a:rPr lang="zh-CN" altLang="en-US" dirty="0">
                <a:solidFill>
                  <a:srgbClr val="C00000"/>
                </a:solidFill>
              </a:rPr>
              <a:t>都</a:t>
            </a:r>
            <a:r>
              <a:rPr lang="zh-CN" altLang="zh-CN" dirty="0">
                <a:solidFill>
                  <a:srgbClr val="C00000"/>
                </a:solidFill>
              </a:rPr>
              <a:t>包含</a:t>
            </a:r>
            <a:r>
              <a:rPr lang="zh-CN" altLang="zh-CN" dirty="0"/>
              <a:t>单词</a:t>
            </a:r>
            <a:r>
              <a:rPr lang="en-US" altLang="zh-CN" dirty="0"/>
              <a:t>WETTER</a:t>
            </a:r>
            <a:r>
              <a:rPr lang="zh-CN" altLang="zh-CN" dirty="0"/>
              <a:t>（德语“天气”的意思）</a:t>
            </a:r>
            <a:r>
              <a:rPr lang="zh-CN" altLang="en-US" dirty="0"/>
              <a:t>，并且出现</a:t>
            </a:r>
            <a:r>
              <a:rPr lang="zh-CN" altLang="zh-CN" dirty="0"/>
              <a:t>位置高度统一，一般是密文的前六个字母</a:t>
            </a:r>
            <a:r>
              <a:rPr lang="zh-CN" altLang="en-US" dirty="0"/>
              <a:t>，和我们的“此致敬礼一样”</a:t>
            </a:r>
            <a:endParaRPr lang="en-US" altLang="zh-CN" dirty="0"/>
          </a:p>
          <a:p>
            <a:r>
              <a:rPr kumimoji="1" lang="zh-CN" altLang="en-US" dirty="0"/>
              <a:t>板书：重复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324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写板书，写出明文和密文字母的对应关系。提问发现不随机现象？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982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闭环拉直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9621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优化：可能一开始选择的三个扰频器及其顺序是错的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8886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如何识别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0</a:t>
            </a:r>
            <a:r>
              <a:rPr kumimoji="1" lang="zh-CN" altLang="en-US" dirty="0"/>
              <a:t>进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0</a:t>
            </a:r>
            <a:r>
              <a:rPr kumimoji="1" lang="zh-CN" altLang="en-US" dirty="0"/>
              <a:t>出这一现象？概率？多个环路？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-25000" dirty="0"/>
              <a:t>错误密钥可能正确的概率为</a:t>
            </a:r>
            <a:r>
              <a:rPr kumimoji="1" lang="en-US" altLang="zh-CN" baseline="-25000" dirty="0"/>
              <a:t>63.21%</a:t>
            </a:r>
            <a:r>
              <a:rPr kumimoji="1" lang="zh-CN" altLang="en-US" baseline="-25000" dirty="0"/>
              <a:t>，错排公式！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7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zh-CN" altLang="en-US" dirty="0"/>
              <a:t>德国发明家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谢尔比乌斯为“恩尼格玛”密码机申请了专利，并于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年开发出了商用的基本型和带打印机的豪华型，但是高昂的价格（折算成今天的货币，约相当于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美元）却使人望而却步。眼看“恩尼格玛”也要无疾而终，却突然柳暗花明，由于一战期间英国通过破译德国无线电密码而取得了决定性的优势，德国开始大力加强无线电通讯安全性工作，对“恩尼格玛”密码机进行了严格的安全性和可靠性试验，</a:t>
            </a:r>
            <a:r>
              <a:rPr lang="zh-CN" altLang="zh-CN" dirty="0"/>
              <a:t>并</a:t>
            </a:r>
            <a:r>
              <a:rPr lang="zh-CN" altLang="en-US" dirty="0"/>
              <a:t>做出多处核心</a:t>
            </a:r>
            <a:r>
              <a:rPr lang="zh-CN" altLang="zh-CN" dirty="0"/>
              <a:t>改进，逐步发展出不同的型号</a:t>
            </a:r>
            <a:r>
              <a:rPr lang="zh-CN" altLang="en-US" dirty="0"/>
              <a:t>，被认为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是为德军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闪击战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服务的最完美的通信装置，陆海空三军，都采用“恩尼格玛”密码机。所以一旦破解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enigma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，就可得知德军的战略部署等重要信息，极大缩短二战进程。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闪电战，协同战，无线电通信，可截获密文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左侧图片有超链接到算法介绍视频；</a:t>
            </a:r>
            <a:r>
              <a:rPr lang="zh-CN" altLang="en-US" dirty="0"/>
              <a:t>恐惧乃成功之母</a:t>
            </a:r>
            <a:endParaRPr kumimoji="1" lang="en-US" altLang="zh-CN" dirty="0"/>
          </a:p>
          <a:p>
            <a:r>
              <a:rPr kumimoji="1" lang="zh-CN" altLang="en-US" dirty="0"/>
              <a:t>百度百科介绍：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baike.baidu.com</a:t>
            </a:r>
            <a:r>
              <a:rPr kumimoji="1" lang="en-US" altLang="zh-CN" dirty="0"/>
              <a:t>/item/</a:t>
            </a:r>
            <a:r>
              <a:rPr kumimoji="1" lang="zh-CN" altLang="en-US" dirty="0"/>
              <a:t>恩尼格玛密码机</a:t>
            </a:r>
            <a:r>
              <a:rPr kumimoji="1" lang="en-US" altLang="zh-CN" dirty="0"/>
              <a:t>/5691350?fr=Aladdin</a:t>
            </a:r>
            <a:r>
              <a:rPr kumimoji="1" lang="zh-CN" altLang="en-US" dirty="0"/>
              <a:t>；知乎介绍：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zhuanlan.zhihu.com</a:t>
            </a:r>
            <a:r>
              <a:rPr kumimoji="1" lang="en-US" altLang="zh-CN" dirty="0"/>
              <a:t>/p/20336621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791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视频中介绍的是另一种排除法</a:t>
            </a:r>
            <a:endParaRPr kumimoji="1" lang="en-US" altLang="zh-CN" dirty="0"/>
          </a:p>
          <a:p>
            <a:r>
              <a:rPr kumimoji="1" lang="zh-CN" altLang="en-US" dirty="0"/>
              <a:t>提问！如何确定具体值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5640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为了向波兰制造的破译机致敬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0902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特别是对于密码分析这个敏感的学科来说，更是国家利益、人民利益高于一切的</a:t>
            </a:r>
            <a:endParaRPr kumimoji="1" lang="en-US" altLang="zh-CN" dirty="0"/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142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排除法发现明密文对应关系，唯密文的情况下，利用不可能现象发现对应关系，进行破解工作</a:t>
            </a:r>
            <a:endParaRPr kumimoji="1" lang="en-US" altLang="zh-CN" dirty="0"/>
          </a:p>
          <a:p>
            <a:r>
              <a:rPr kumimoji="1" lang="zh-CN" altLang="en-US" dirty="0"/>
              <a:t>体会密码算法的安全性与国家安全的重要关系</a:t>
            </a:r>
            <a:endParaRPr kumimoji="1" lang="en-US" altLang="zh-CN" dirty="0"/>
          </a:p>
          <a:p>
            <a:r>
              <a:rPr kumimoji="1" lang="zh-CN" altLang="en-US" dirty="0"/>
              <a:t>问题：加密之后如何解密，同一台机器，通过会话密钥么？（只适用于两点通信？可能是先用当日密钥加密两次会话密钥，或者每天的每次通信都用相同的初始值，即这一天都使用相同的初始密钥，感觉最后这个说法能说得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48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部件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843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类似</a:t>
            </a:r>
            <a:r>
              <a:rPr kumimoji="1" lang="en-US" altLang="zh-CN" dirty="0" err="1"/>
              <a:t>feistel</a:t>
            </a:r>
            <a:r>
              <a:rPr kumimoji="1" lang="zh-CN" altLang="en-US" dirty="0"/>
              <a:t>结构，加解密一致性，留作习题</a:t>
            </a:r>
            <a:endParaRPr kumimoji="1" lang="en-US" altLang="zh-CN" dirty="0"/>
          </a:p>
          <a:p>
            <a:r>
              <a:rPr kumimoji="1" lang="zh-CN" altLang="en-US" dirty="0"/>
              <a:t>下面依次看各部件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600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连接线插线方式一旦确定，置换表确定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提问！</a:t>
                </a:r>
                <a:endParaRPr kumimoji="1" lang="en-US" altLang="zh-CN" dirty="0"/>
              </a:p>
              <a:p>
                <a:r>
                  <a:rPr kumimoji="1" lang="en-US" altLang="zh-CN" dirty="0"/>
                  <a:t>26</a:t>
                </a:r>
                <a:r>
                  <a:rPr kumimoji="1" lang="zh-CN" altLang="en-US" dirty="0"/>
                  <a:t>个字母里先选出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个用来配对，</a:t>
                </a:r>
                <a:r>
                  <a:rPr kumimoji="1" lang="en-US" altLang="zh-CN" dirty="0"/>
                  <a:t>C_26^20</a:t>
                </a:r>
                <a:r>
                  <a:rPr kumimoji="1" lang="zh-CN" altLang="en-US" dirty="0"/>
                  <a:t>。</a:t>
                </a:r>
                <a:endParaRPr kumimoji="1" lang="en-US" altLang="zh-CN" dirty="0"/>
              </a:p>
              <a:p>
                <a:r>
                  <a:rPr kumimoji="1" lang="en-US" altLang="zh-CN" dirty="0"/>
                  <a:t>26!:</a:t>
                </a:r>
                <a:r>
                  <a:rPr kumimoji="1" lang="zh-CN" altLang="en-US" dirty="0"/>
                  <a:t>所有可能的单表置换数；这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个字母的置换共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的阶乘次，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！；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对的顺序不考虑，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的阶乘。</a:t>
                </a:r>
                <a:r>
                  <a:rPr kumimoji="1" lang="en-US" altLang="zh-CN" dirty="0"/>
                  <a:t>AB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BA</a:t>
                </a:r>
                <a:r>
                  <a:rPr kumimoji="1" lang="zh-CN" altLang="en-US" dirty="0"/>
                  <a:t>看作一种，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的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次方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分母：把重复的除掉，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26−2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kumimoji="1" lang="zh-CN" altLang="en-US" dirty="0"/>
                  <a:t>个字母自身到自身，恒等置换。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连接线插线方式一旦确定，置换表确定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提问！</a:t>
                </a:r>
                <a:endParaRPr kumimoji="1" lang="en-US" altLang="zh-CN" dirty="0"/>
              </a:p>
              <a:p>
                <a:r>
                  <a:rPr kumimoji="1" lang="en-US" altLang="zh-CN" dirty="0"/>
                  <a:t>26!:</a:t>
                </a:r>
                <a:r>
                  <a:rPr kumimoji="1" lang="zh-CN" altLang="en-US" dirty="0"/>
                  <a:t>所有可能的单表置换数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分母：把重复的除掉，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26−2𝑙)</a:t>
                </a:r>
                <a:r>
                  <a:rPr kumimoji="1" lang="zh-CN" altLang="en-US" dirty="0"/>
                  <a:t>个字母自身到自身，恒等置换。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07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每个是一个单表代换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26</a:t>
            </a:r>
            <a:r>
              <a:rPr kumimoji="1" lang="zh-CN" altLang="en-US" dirty="0"/>
              <a:t>的三次方种可能，直接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个转子的版本不考虑这三个转子</a:t>
            </a:r>
            <a:r>
              <a:rPr kumimoji="1" lang="zh-CN" altLang="en-US"/>
              <a:t>的排列顺序</a:t>
            </a:r>
            <a:r>
              <a:rPr kumimoji="1" lang="zh-CN" altLang="en-US" dirty="0"/>
              <a:t>，认为</a:t>
            </a:r>
            <a:r>
              <a:rPr kumimoji="1" lang="zh-CN" altLang="en-US"/>
              <a:t>是封装好的。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233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类似于钟表的 时 分 秒，每个扰频器是一个单表代换</a:t>
            </a:r>
            <a:endParaRPr kumimoji="1" lang="en-US" altLang="zh-CN" dirty="0"/>
          </a:p>
          <a:p>
            <a:r>
              <a:rPr kumimoji="1" lang="zh-CN" altLang="en-US" dirty="0"/>
              <a:t>这里面其实包含了两次代换，就是对第一个转子，相当于先把外面的</a:t>
            </a:r>
            <a:r>
              <a:rPr kumimoji="1" lang="en-US" altLang="zh-CN" dirty="0"/>
              <a:t>26</a:t>
            </a:r>
            <a:r>
              <a:rPr kumimoji="1" lang="zh-CN" altLang="en-US" dirty="0"/>
              <a:t>个字母代换为数字，位置变成数值，即</a:t>
            </a:r>
            <a:r>
              <a:rPr kumimoji="1" lang="en-US" altLang="zh-CN" dirty="0"/>
              <a:t>A</a:t>
            </a:r>
            <a:r>
              <a:rPr kumimoji="1" lang="zh-CN" altLang="en-US" dirty="0"/>
              <a:t>变成</a:t>
            </a:r>
            <a:r>
              <a:rPr kumimoji="1" lang="en-US" altLang="zh-CN" dirty="0"/>
              <a:t>24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变成</a:t>
            </a:r>
            <a:r>
              <a:rPr kumimoji="1" lang="en-US" altLang="zh-CN" dirty="0"/>
              <a:t>25</a:t>
            </a:r>
            <a:r>
              <a:rPr kumimoji="1" lang="zh-CN" altLang="en-US" dirty="0"/>
              <a:t>，依次进行下去，然后是一个单表代换，值到位置的代换，把这</a:t>
            </a:r>
            <a:r>
              <a:rPr kumimoji="1" lang="en-US" altLang="zh-CN" dirty="0"/>
              <a:t>26</a:t>
            </a:r>
            <a:r>
              <a:rPr kumimoji="1" lang="zh-CN" altLang="en-US" dirty="0"/>
              <a:t>个数字放到不同的位置上去，那我们在实现的时候这就是一个固定的代换表，然后和下一个转子相连，位置变成数值，就看此时行对应哪一个，比如左侧图里面，第一个转子的输出位置是第</a:t>
            </a:r>
            <a:r>
              <a:rPr kumimoji="1" lang="en-US" altLang="zh-CN" dirty="0"/>
              <a:t>25</a:t>
            </a:r>
            <a:r>
              <a:rPr kumimoji="1" lang="zh-CN" altLang="en-US" dirty="0"/>
              <a:t>位，对应第二个转子的输入值</a:t>
            </a:r>
            <a:r>
              <a:rPr kumimoji="1" lang="en-US" altLang="zh-CN" dirty="0"/>
              <a:t>24</a:t>
            </a:r>
            <a:r>
              <a:rPr kumimoji="1" lang="zh-CN" altLang="en-US" dirty="0"/>
              <a:t>，第一个转子的输出</a:t>
            </a:r>
            <a:r>
              <a:rPr kumimoji="1" lang="en-US" altLang="zh-CN" dirty="0"/>
              <a:t>25</a:t>
            </a:r>
            <a:r>
              <a:rPr kumimoji="1" lang="zh-CN" altLang="en-US" dirty="0"/>
              <a:t>，位置是</a:t>
            </a:r>
            <a:r>
              <a:rPr kumimoji="1" lang="en-US" altLang="zh-CN" dirty="0"/>
              <a:t>23</a:t>
            </a:r>
            <a:r>
              <a:rPr kumimoji="1" lang="zh-CN" altLang="en-US" dirty="0"/>
              <a:t>，对应第二个转子的输入值</a:t>
            </a:r>
            <a:r>
              <a:rPr kumimoji="1" lang="en-US" altLang="zh-CN" dirty="0"/>
              <a:t>22</a:t>
            </a:r>
            <a:r>
              <a:rPr kumimoji="1" lang="zh-CN" altLang="en-US" dirty="0"/>
              <a:t>，第一个转子的</a:t>
            </a:r>
            <a:r>
              <a:rPr kumimoji="1" lang="en-US" altLang="zh-CN" dirty="0"/>
              <a:t>26</a:t>
            </a:r>
            <a:r>
              <a:rPr kumimoji="1" lang="zh-CN" altLang="en-US" dirty="0"/>
              <a:t>，对应位置</a:t>
            </a:r>
            <a:r>
              <a:rPr kumimoji="1" lang="en-US" altLang="zh-CN" dirty="0"/>
              <a:t>8</a:t>
            </a:r>
            <a:r>
              <a:rPr kumimoji="1" lang="zh-CN" altLang="en-US" dirty="0"/>
              <a:t>，变为第二个的</a:t>
            </a:r>
            <a:r>
              <a:rPr kumimoji="1" lang="en-US" altLang="zh-CN" dirty="0"/>
              <a:t>7</a:t>
            </a:r>
            <a:r>
              <a:rPr kumimoji="1" lang="zh-CN" altLang="en-US" dirty="0"/>
              <a:t>，然后经过第二个转子的两层变换，然后再经过第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个转子。所以，我们外面看到转子都是按</a:t>
            </a:r>
            <a:r>
              <a:rPr kumimoji="1" lang="en-US" altLang="zh-CN" dirty="0"/>
              <a:t>1-26</a:t>
            </a:r>
            <a:r>
              <a:rPr kumimoji="1" lang="zh-CN" altLang="en-US" dirty="0"/>
              <a:t>的顺序排列的，其实内部还有一个输出层是把顺序打乱了的。</a:t>
            </a:r>
            <a:endParaRPr kumimoji="1" lang="en-US" altLang="zh-CN" dirty="0"/>
          </a:p>
          <a:p>
            <a:r>
              <a:rPr kumimoji="1" lang="zh-CN" altLang="en-US" dirty="0"/>
              <a:t>对第一个转子看作两个表格</a:t>
            </a:r>
            <a:r>
              <a:rPr kumimoji="1" lang="en-US" altLang="zh-CN" dirty="0"/>
              <a:t>T1</a:t>
            </a:r>
            <a:r>
              <a:rPr kumimoji="1" lang="zh-CN" altLang="en-US" dirty="0"/>
              <a:t>（位置到值），</a:t>
            </a:r>
            <a:r>
              <a:rPr kumimoji="1" lang="en-US" altLang="zh-CN" dirty="0"/>
              <a:t>T2</a:t>
            </a:r>
            <a:r>
              <a:rPr kumimoji="1" lang="zh-CN" altLang="en-US" dirty="0"/>
              <a:t>（值到位置）的话，</a:t>
            </a:r>
            <a:endParaRPr kumimoji="1" lang="en-US" altLang="zh-CN" dirty="0"/>
          </a:p>
          <a:p>
            <a:r>
              <a:rPr kumimoji="1" lang="zh-CN" altLang="en-US" dirty="0"/>
              <a:t>则初始状态下，</a:t>
            </a:r>
            <a:r>
              <a:rPr kumimoji="1" lang="en-US" altLang="zh-CN" dirty="0"/>
              <a:t>T1[1]=24(</a:t>
            </a:r>
            <a:r>
              <a:rPr kumimoji="1" lang="zh-CN" altLang="en-US" dirty="0"/>
              <a:t>密钥</a:t>
            </a:r>
            <a:r>
              <a:rPr kumimoji="1" lang="en-US" altLang="zh-CN" dirty="0"/>
              <a:t>k),T1[2]=25,…,</a:t>
            </a:r>
            <a:r>
              <a:rPr kumimoji="1" lang="zh-CN" altLang="en-US" dirty="0"/>
              <a:t>即</a:t>
            </a:r>
            <a:r>
              <a:rPr kumimoji="1" lang="en-US" altLang="zh-CN" dirty="0"/>
              <a:t>T1[x]=</a:t>
            </a:r>
            <a:r>
              <a:rPr kumimoji="1" lang="zh-CN" altLang="en-US" dirty="0"/>
              <a:t>（</a:t>
            </a:r>
            <a:r>
              <a:rPr kumimoji="1" lang="en-US" altLang="zh-CN" dirty="0"/>
              <a:t>x+k-2</a:t>
            </a:r>
            <a:r>
              <a:rPr kumimoji="1" lang="zh-CN" altLang="en-US" dirty="0"/>
              <a:t>）</a:t>
            </a:r>
            <a:r>
              <a:rPr kumimoji="1" lang="en-US" altLang="zh-CN" dirty="0"/>
              <a:t>mod</a:t>
            </a:r>
            <a:r>
              <a:rPr kumimoji="1" lang="zh-CN" altLang="en-US" dirty="0"/>
              <a:t> </a:t>
            </a:r>
            <a:r>
              <a:rPr kumimoji="1" lang="en-US" altLang="zh-CN" dirty="0"/>
              <a:t>26+1</a:t>
            </a:r>
            <a:r>
              <a:rPr kumimoji="1" lang="zh-CN" altLang="en-US" dirty="0"/>
              <a:t>，（有表达式）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T2[1]=4(</a:t>
            </a:r>
            <a:r>
              <a:rPr kumimoji="1" lang="zh-CN" altLang="en-US" dirty="0"/>
              <a:t>左侧的</a:t>
            </a:r>
            <a:r>
              <a:rPr kumimoji="1" lang="en-US" altLang="zh-CN" dirty="0"/>
              <a:t>1</a:t>
            </a:r>
            <a:r>
              <a:rPr kumimoji="1" lang="zh-CN" altLang="en-US" dirty="0"/>
              <a:t>到了右侧的第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个位置</a:t>
            </a:r>
            <a:r>
              <a:rPr kumimoji="1" lang="en-US" altLang="zh-CN" dirty="0"/>
              <a:t>), T2[2]=22,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…,T2[24]=25,T2[25]=23,</a:t>
            </a:r>
            <a:r>
              <a:rPr kumimoji="1" lang="zh-CN" altLang="en-US" dirty="0"/>
              <a:t> </a:t>
            </a:r>
            <a:r>
              <a:rPr kumimoji="1" lang="en-US" altLang="zh-CN" dirty="0"/>
              <a:t>T2[26]=8</a:t>
            </a:r>
            <a:r>
              <a:rPr kumimoji="1" lang="zh-CN" altLang="en-US" dirty="0"/>
              <a:t>（硬件实现可以写成布尔函数表达式，软件可以直接是一个对应表）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按下一次去之后，第一个转子转动，变为图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，相应的两个表也转动，即</a:t>
            </a:r>
            <a:endParaRPr kumimoji="1" lang="en-US" altLang="zh-CN" dirty="0"/>
          </a:p>
          <a:p>
            <a:r>
              <a:rPr kumimoji="1" lang="en-US" altLang="zh-CN" dirty="0"/>
              <a:t>T1[1]=23,T1[2]=22,…,</a:t>
            </a:r>
            <a:r>
              <a:rPr kumimoji="1" lang="zh-CN" altLang="en-US" dirty="0"/>
              <a:t>即</a:t>
            </a:r>
            <a:r>
              <a:rPr kumimoji="1" lang="en-US" altLang="zh-CN" dirty="0"/>
              <a:t>T1[x]=</a:t>
            </a:r>
            <a:r>
              <a:rPr kumimoji="1" lang="zh-CN" altLang="en-US" dirty="0"/>
              <a:t>（</a:t>
            </a:r>
            <a:r>
              <a:rPr kumimoji="1" lang="en-US" altLang="zh-CN" dirty="0"/>
              <a:t>x+</a:t>
            </a:r>
            <a:r>
              <a:rPr kumimoji="1" lang="zh-CN" altLang="en-US" dirty="0"/>
              <a:t>（</a:t>
            </a:r>
            <a:r>
              <a:rPr kumimoji="1" lang="en-US" altLang="zh-CN" dirty="0"/>
              <a:t>k-1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）</a:t>
            </a:r>
            <a:r>
              <a:rPr kumimoji="1" lang="en-US" altLang="zh-CN" dirty="0"/>
              <a:t>mod</a:t>
            </a:r>
            <a:r>
              <a:rPr kumimoji="1" lang="zh-CN" altLang="en-US" dirty="0"/>
              <a:t> </a:t>
            </a:r>
            <a:r>
              <a:rPr kumimoji="1" lang="en-US" altLang="zh-CN" dirty="0"/>
              <a:t>26+1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en-US" altLang="zh-CN" dirty="0"/>
              <a:t>T2[1]=5=4+1(</a:t>
            </a:r>
            <a:r>
              <a:rPr kumimoji="1" lang="zh-CN" altLang="en-US" dirty="0"/>
              <a:t>左侧的</a:t>
            </a:r>
            <a:r>
              <a:rPr kumimoji="1" lang="en-US" altLang="zh-CN" dirty="0"/>
              <a:t>1</a:t>
            </a:r>
            <a:r>
              <a:rPr kumimoji="1" lang="zh-CN" altLang="en-US" dirty="0"/>
              <a:t>到了右侧的第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个位置</a:t>
            </a:r>
            <a:r>
              <a:rPr kumimoji="1" lang="en-US" altLang="zh-CN" dirty="0"/>
              <a:t>), T2[2]=23=22+1,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…,T2[24]=26=25+1,T2[25]=24=23+1,</a:t>
            </a:r>
            <a:r>
              <a:rPr kumimoji="1" lang="zh-CN" altLang="en-US" dirty="0"/>
              <a:t> </a:t>
            </a:r>
            <a:r>
              <a:rPr kumimoji="1" lang="en-US" altLang="zh-CN" dirty="0"/>
              <a:t>T2[26]=9=8+1</a:t>
            </a:r>
            <a:r>
              <a:rPr kumimoji="1" lang="zh-CN" altLang="en-US" dirty="0"/>
              <a:t>（和之前的表达式有关系）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======</a:t>
            </a:r>
            <a:r>
              <a:rPr kumimoji="1" lang="zh-CN" altLang="en-US" dirty="0"/>
              <a:t>以下是和樊艳红老师的对话</a:t>
            </a:r>
            <a:r>
              <a:rPr kumimoji="1" lang="en-US" altLang="zh-CN" dirty="0"/>
              <a:t>--------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如果一个密钥 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盒，如果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盒与密钥的关系能用布尔表达式，表示出来，应该面积不会太大，如果表示不出来，只是查表的话，代价太大了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Enigma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这个扰频器，假设密钥是（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x,y,z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第一个扰频器是先把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A~Z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变为（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A+x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 26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B+x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 26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…,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Z+x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 26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），然后通过固定的拉线，进行置换，这步貌似还可以，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但是进入第二个扰频器，比如第一行，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变成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，这一步，好像就不好写布尔函数了，因为输入没有规律了好像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145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设每个扰频器的起始点分别为</a:t>
            </a:r>
            <a:r>
              <a:rPr kumimoji="1" lang="en-US" altLang="zh-CN" dirty="0" err="1"/>
              <a:t>xyz</a:t>
            </a:r>
            <a:r>
              <a:rPr kumimoji="1" lang="zh-CN" altLang="en-US" dirty="0"/>
              <a:t>，对慢速扰频器意味着当输入字母</a:t>
            </a:r>
            <a:r>
              <a:rPr kumimoji="1" lang="en-US" altLang="zh-CN" dirty="0"/>
              <a:t>A</a:t>
            </a:r>
            <a:r>
              <a:rPr kumimoji="1" lang="zh-CN" altLang="en-US" dirty="0"/>
              <a:t>时，对应的输入便是</a:t>
            </a:r>
            <a:r>
              <a:rPr kumimoji="1" lang="en-US" altLang="zh-CN" dirty="0"/>
              <a:t>start+0</a:t>
            </a:r>
            <a:r>
              <a:rPr kumimoji="1" lang="zh-CN" altLang="en-US" dirty="0"/>
              <a:t>；若输入字母为</a:t>
            </a:r>
            <a:r>
              <a:rPr kumimoji="1" lang="en-US" altLang="zh-CN" dirty="0"/>
              <a:t>B</a:t>
            </a:r>
            <a:r>
              <a:rPr kumimoji="1" lang="zh-CN" altLang="en-US" dirty="0"/>
              <a:t>，则对应输入为</a:t>
            </a:r>
            <a:r>
              <a:rPr kumimoji="1" lang="en-US" altLang="zh-CN" dirty="0"/>
              <a:t>start+1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1B6E8-C113-CF4F-82F4-137F4C9A470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69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400" y="1346954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914400" y="4282770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914400" y="1484779"/>
            <a:ext cx="103632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9646373" y="4107023"/>
            <a:ext cx="12192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12444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8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82AF1B-A51B-104D-A0EB-A8D46DCC8399}" type="datetime1">
              <a:rPr lang="zh-CN" altLang="en-US" smtClean="0">
                <a:solidFill>
                  <a:srgbClr val="464653"/>
                </a:solidFill>
              </a:rPr>
              <a:t>2023/11/10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3740" y="6272792"/>
            <a:ext cx="6327648" cy="365125"/>
          </a:xfr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59043" y="4227195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fld id="{9F35284C-0033-4805-ABC8-D1BD204EC99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4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
第二级
第三级
第四级
第五级</a:t>
            </a:r>
            <a:endParaRPr lang="en-US" altLang="zh-C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74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8A3509-1928-F744-B1B5-A165A90BD704}" type="datetime1">
              <a:rPr lang="zh-CN" altLang="en-US" smtClean="0">
                <a:solidFill>
                  <a:srgbClr val="464653"/>
                </a:solidFill>
              </a:rPr>
              <a:t>2023/11/10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7C201-2381-4FA3-8AD6-5D978C4EEA6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7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363552" y="6255258"/>
            <a:ext cx="524256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928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96752"/>
            <a:ext cx="10363200" cy="4975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4" y="6272792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918A3509-1928-F744-B1B5-A165A90BD704}" type="datetime1">
              <a:rPr lang="zh-CN" altLang="en-US" smtClean="0">
                <a:solidFill>
                  <a:srgbClr val="464653"/>
                </a:solidFill>
              </a:rPr>
              <a:t>2023/11/10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272792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92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1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A2D7C201-2381-4FA3-8AD6-5D978C4EEA6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2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600" b="0" kern="1200" cap="all" baseline="0"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</p:titleStyle>
    <p:bodyStyle>
      <a:lvl1pPr marL="182870" indent="-182870" algn="l" defTabSz="914354" rtl="0" eaLnBrk="1" latinLnBrk="0" hangingPunct="1">
        <a:lnSpc>
          <a:spcPct val="10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457178" indent="-182870" algn="l" defTabSz="914354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731484" indent="-182870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790" indent="-182870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096" indent="-182870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920" indent="-228589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06" indent="-228589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890" indent="-228589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876" indent="-228589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t4/g6yzx9lj1fd_j2p2hkql497m0000gn/T/com.microsoft.Powerpoint/converted_emf.em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3.xml"/><Relationship Id="rId26" Type="http://schemas.openxmlformats.org/officeDocument/2006/relationships/image" Target="../media/image30.png"/><Relationship Id="rId3" Type="http://schemas.openxmlformats.org/officeDocument/2006/relationships/tags" Target="../tags/tag18.xml"/><Relationship Id="rId21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20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image" Target="../media/image27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29.png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19.xml"/><Relationship Id="rId10" Type="http://schemas.openxmlformats.org/officeDocument/2006/relationships/tags" Target="../tags/tag25.xml"/><Relationship Id="rId19" Type="http://schemas.openxmlformats.org/officeDocument/2006/relationships/tags" Target="../tags/tag17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28.png"/><Relationship Id="rId27" Type="http://schemas.openxmlformats.org/officeDocument/2006/relationships/image" Target="../media/image15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image" Target="../media/image15.tmp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19" Type="http://schemas.openxmlformats.org/officeDocument/2006/relationships/image" Target="../media/image10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bilibili.com/video/av31393190/?spm_id_from=trigger_reloa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www.bilibili.com/video/av31393190/?spm_id_from=trigger_reload" TargetMode="External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package" Target="../embeddings/Microsoft_Visio_Drawing.vsdx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5.tmp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r>
              <a:rPr lang="zh-CN" altLang="en-US" sz="5400" dirty="0"/>
              <a:t>密码分析学</a:t>
            </a:r>
            <a:br>
              <a:rPr lang="en-US" altLang="zh-CN" sz="5400" dirty="0"/>
            </a:br>
            <a:br>
              <a:rPr lang="en-US" altLang="zh-CN" sz="5400" dirty="0"/>
            </a:br>
            <a:r>
              <a:rPr kumimoji="1" lang="zh-CN" altLang="en-US" sz="4400" dirty="0"/>
              <a:t>恩尼格码密码机的破解</a:t>
            </a:r>
            <a:endParaRPr lang="zh-CN" altLang="en-US" sz="4400" dirty="0"/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>
          <a:xfrm>
            <a:off x="2326389" y="4389120"/>
            <a:ext cx="7579615" cy="1069848"/>
          </a:xfrm>
        </p:spPr>
        <p:txBody>
          <a:bodyPr>
            <a:normAutofit/>
          </a:bodyPr>
          <a:lstStyle/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zh-CN" altLang="en-US" sz="3200" dirty="0">
                <a:solidFill>
                  <a:srgbClr val="000000"/>
                </a:solidFill>
                <a:ea typeface="华文新魏"/>
              </a:rPr>
              <a:t>王薇</a:t>
            </a:r>
            <a:endParaRPr lang="en-US" altLang="zh-CN" sz="3200" dirty="0">
              <a:solidFill>
                <a:srgbClr val="000000"/>
              </a:solidFill>
              <a:ea typeface="华文新魏"/>
            </a:endParaRP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n-US" altLang="zh-CN" sz="3200" dirty="0" err="1">
                <a:solidFill>
                  <a:srgbClr val="000000"/>
                </a:solidFill>
                <a:ea typeface="华文新魏"/>
              </a:rPr>
              <a:t>weiwangsdu@sdu.edu.cn</a:t>
            </a:r>
            <a:endParaRPr lang="en-US" altLang="zh-CN" sz="3200" dirty="0">
              <a:solidFill>
                <a:srgbClr val="000000"/>
              </a:solidFill>
              <a:ea typeface="华文新魏"/>
            </a:endParaRP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4439822" y="5733262"/>
            <a:ext cx="35289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    2023-2024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学年第一学期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0021CB-61AB-CC40-93E6-22E1BB37D18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2" y="1270000"/>
            <a:ext cx="63500" cy="7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D5195-04D3-D648-BFE6-F1AD8D41E02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2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5E916-C3AA-414C-A272-4089A77B6DB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2" y="1270000"/>
            <a:ext cx="63500" cy="76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960338-D57B-774C-839B-99C9AACDBB8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2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93743F-8AE7-B64F-AC6C-B7E2EF65406F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2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6C5A80-59E3-7747-B0CE-B2A1F09CDBB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2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4C09C7-A500-C24A-AF57-0F52B590CA5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2" y="1270000"/>
            <a:ext cx="63500" cy="7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986A0E-F68C-EB49-A7D5-8EB84684D22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2" y="1270000"/>
            <a:ext cx="63500" cy="76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22BB5A-E804-C04A-9443-33662EC6A0E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2" y="1270000"/>
            <a:ext cx="63500" cy="76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CAE8CB-FC8C-DD40-9DDF-496F66526DAF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2" y="1270000"/>
            <a:ext cx="63500" cy="76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73FB74-E398-914B-897A-7BAA52EF7D0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2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9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E86D1434-02AE-4555-8580-8DC95C979C77}"/>
              </a:ext>
            </a:extLst>
          </p:cNvPr>
          <p:cNvGrpSpPr/>
          <p:nvPr/>
        </p:nvGrpSpPr>
        <p:grpSpPr>
          <a:xfrm>
            <a:off x="4753452" y="496301"/>
            <a:ext cx="6211167" cy="2181529"/>
            <a:chOff x="4753452" y="496301"/>
            <a:chExt cx="6211167" cy="218152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75E3948-00B7-445C-BE32-788F7C4E8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3452" y="496301"/>
              <a:ext cx="6211167" cy="2181529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65E6F52-0048-4AD5-87BC-14775977BC03}"/>
                </a:ext>
              </a:extLst>
            </p:cNvPr>
            <p:cNvSpPr/>
            <p:nvPr/>
          </p:nvSpPr>
          <p:spPr>
            <a:xfrm>
              <a:off x="4978622" y="1424445"/>
              <a:ext cx="309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707009-73B4-4540-90A6-37455B887DF0}"/>
                </a:ext>
              </a:extLst>
            </p:cNvPr>
            <p:cNvSpPr/>
            <p:nvPr/>
          </p:nvSpPr>
          <p:spPr>
            <a:xfrm>
              <a:off x="5662863" y="1402399"/>
              <a:ext cx="4251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5 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765C6D8-781C-46FA-84A9-8404229D01B5}"/>
                </a:ext>
              </a:extLst>
            </p:cNvPr>
            <p:cNvSpPr/>
            <p:nvPr/>
          </p:nvSpPr>
          <p:spPr>
            <a:xfrm>
              <a:off x="6440910" y="1404211"/>
              <a:ext cx="4251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9 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9FA7F09-B538-45A1-B6DD-B057204D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928144"/>
          </a:xfrm>
        </p:spPr>
        <p:txBody>
          <a:bodyPr/>
          <a:lstStyle/>
          <a:p>
            <a:r>
              <a:rPr lang="zh-CN" altLang="en-US" dirty="0"/>
              <a:t>扰频器组合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6633E-2370-446C-B26E-6BB1A9A11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若干转子组成</a:t>
            </a:r>
            <a:endParaRPr lang="en-US" altLang="zh-CN" dirty="0"/>
          </a:p>
          <a:p>
            <a:r>
              <a:rPr lang="zh-CN" altLang="en-US" dirty="0"/>
              <a:t>最初版本：三个转子</a:t>
            </a:r>
            <a:endParaRPr lang="en-US" altLang="zh-CN" dirty="0"/>
          </a:p>
          <a:p>
            <a:r>
              <a:rPr lang="zh-CN" altLang="en-US" dirty="0"/>
              <a:t>显示：三个数字</a:t>
            </a:r>
            <a:r>
              <a:rPr lang="en-US" altLang="zh-CN" dirty="0"/>
              <a:t>+</a:t>
            </a:r>
            <a:r>
              <a:rPr lang="zh-CN" altLang="en-US" dirty="0"/>
              <a:t>转轮（扰频器）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FA2879-C32E-4721-A00E-E0A1162C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10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94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437CE5A0-64C3-5E4D-97CA-48590EA06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34"/>
          <a:stretch/>
        </p:blipFill>
        <p:spPr bwMode="auto">
          <a:xfrm>
            <a:off x="7339917" y="-94532"/>
            <a:ext cx="4734863" cy="651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DCF1BB-C976-1944-8EE2-5580873D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扰频器组合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3CCF5-0E7B-F24E-AEAC-4454399E3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F78F58-4B72-5347-8D3E-0BE0BDBD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5839652"/>
            <a:ext cx="640080" cy="365125"/>
          </a:xfrm>
        </p:spPr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11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6C5808-49E4-E64F-93E2-4A029C0A6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62" y="1386228"/>
            <a:ext cx="4239427" cy="26097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4679C8-9AAF-AF4E-A6D1-B09011C62C30}"/>
              </a:ext>
            </a:extLst>
          </p:cNvPr>
          <p:cNvSpPr txBox="1"/>
          <p:nvPr/>
        </p:nvSpPr>
        <p:spPr>
          <a:xfrm>
            <a:off x="6513277" y="2201775"/>
            <a:ext cx="79744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</a:t>
            </a:r>
            <a:r>
              <a:rPr kumimoji="1" lang="zh-CN" altLang="en-US" dirty="0"/>
              <a:t>→</a:t>
            </a:r>
            <a:r>
              <a:rPr kumimoji="1" lang="en-US" altLang="zh-CN" dirty="0"/>
              <a:t>B</a:t>
            </a:r>
          </a:p>
          <a:p>
            <a:pPr algn="ctr"/>
            <a:r>
              <a:rPr kumimoji="1" lang="en-US" altLang="zh-CN" dirty="0"/>
              <a:t>B</a:t>
            </a:r>
            <a:r>
              <a:rPr kumimoji="1" lang="zh-CN" altLang="en-US" dirty="0"/>
              <a:t> →</a:t>
            </a:r>
            <a:r>
              <a:rPr kumimoji="1" lang="en-US" altLang="zh-CN" dirty="0"/>
              <a:t>I</a:t>
            </a:r>
          </a:p>
          <a:p>
            <a:pPr algn="ctr"/>
            <a:r>
              <a:rPr kumimoji="1" lang="en-US" altLang="zh-CN" dirty="0"/>
              <a:t>C</a:t>
            </a:r>
            <a:r>
              <a:rPr kumimoji="1" lang="zh-CN" altLang="en-US" dirty="0"/>
              <a:t>→</a:t>
            </a:r>
            <a:r>
              <a:rPr kumimoji="1" lang="en-US" altLang="zh-CN" dirty="0"/>
              <a:t>E</a:t>
            </a:r>
          </a:p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BE404-C7B1-1943-9E3E-BDFB132B7361}"/>
              </a:ext>
            </a:extLst>
          </p:cNvPr>
          <p:cNvSpPr/>
          <p:nvPr/>
        </p:nvSpPr>
        <p:spPr>
          <a:xfrm>
            <a:off x="8651130" y="642551"/>
            <a:ext cx="3568649" cy="592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347AE5-C47F-134A-967A-CD3A516BE1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4" r="62535"/>
          <a:stretch/>
        </p:blipFill>
        <p:spPr>
          <a:xfrm>
            <a:off x="8605954" y="258841"/>
            <a:ext cx="945821" cy="58357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626C0B-C339-F74C-967F-2973EF380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4942" y="258841"/>
            <a:ext cx="1467693" cy="578515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C0C8EE5-5E85-EF49-BB28-44CBD86D417D}"/>
              </a:ext>
            </a:extLst>
          </p:cNvPr>
          <p:cNvSpPr/>
          <p:nvPr/>
        </p:nvSpPr>
        <p:spPr>
          <a:xfrm>
            <a:off x="2218291" y="39774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慢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585284-EFFA-0141-9469-DA54BA968AE7}"/>
              </a:ext>
            </a:extLst>
          </p:cNvPr>
          <p:cNvSpPr/>
          <p:nvPr/>
        </p:nvSpPr>
        <p:spPr>
          <a:xfrm>
            <a:off x="3097970" y="39894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中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D1DE9E-6E1C-FB40-8C26-C9557E39B9B4}"/>
              </a:ext>
            </a:extLst>
          </p:cNvPr>
          <p:cNvSpPr/>
          <p:nvPr/>
        </p:nvSpPr>
        <p:spPr>
          <a:xfrm>
            <a:off x="3866590" y="39774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快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31794A-A116-4F4B-A743-A9034F97FFC6}"/>
              </a:ext>
            </a:extLst>
          </p:cNvPr>
          <p:cNvSpPr/>
          <p:nvPr/>
        </p:nvSpPr>
        <p:spPr>
          <a:xfrm>
            <a:off x="724461" y="4355089"/>
            <a:ext cx="6624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每个扰频器两侧都有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26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个点，一侧顺序排列，另一侧乱序，而内部则是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事先固定好的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连接两侧点的电路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单表置换</a:t>
            </a:r>
          </a:p>
        </p:txBody>
      </p:sp>
    </p:spTree>
    <p:extLst>
      <p:ext uri="{BB962C8B-B14F-4D97-AF65-F5344CB8AC3E}">
        <p14:creationId xmlns:p14="http://schemas.microsoft.com/office/powerpoint/2010/main" val="27412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8EB8C-2088-BF48-8A04-2395F793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扰频器组合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D9585B-58A7-8243-B4EF-8A7CEDD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4997432"/>
            <a:ext cx="640080" cy="365125"/>
          </a:xfrm>
        </p:spPr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12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FCD79E3-D48D-B44F-AFC9-ABD3F8E87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853" y="13795"/>
            <a:ext cx="7850647" cy="55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46C2A1-0251-1A40-AB04-5A6C028D58EE}"/>
              </a:ext>
            </a:extLst>
          </p:cNvPr>
          <p:cNvSpPr txBox="1"/>
          <p:nvPr/>
        </p:nvSpPr>
        <p:spPr>
          <a:xfrm>
            <a:off x="5643411" y="2485704"/>
            <a:ext cx="79744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</a:t>
            </a:r>
            <a:r>
              <a:rPr kumimoji="1" lang="zh-CN" altLang="en-US" dirty="0"/>
              <a:t>→</a:t>
            </a:r>
            <a:r>
              <a:rPr kumimoji="1" lang="en-US" altLang="zh-CN" dirty="0"/>
              <a:t>B</a:t>
            </a:r>
          </a:p>
          <a:p>
            <a:pPr algn="ctr"/>
            <a:r>
              <a:rPr kumimoji="1" lang="en-US" altLang="zh-CN" dirty="0"/>
              <a:t>B</a:t>
            </a:r>
            <a:r>
              <a:rPr kumimoji="1" lang="zh-CN" altLang="en-US" dirty="0"/>
              <a:t> →</a:t>
            </a:r>
            <a:r>
              <a:rPr kumimoji="1" lang="en-US" altLang="zh-CN" dirty="0"/>
              <a:t>I</a:t>
            </a:r>
          </a:p>
          <a:p>
            <a:pPr algn="ctr"/>
            <a:r>
              <a:rPr kumimoji="1" lang="en-US" altLang="zh-CN" dirty="0"/>
              <a:t>C</a:t>
            </a:r>
            <a:r>
              <a:rPr kumimoji="1" lang="zh-CN" altLang="en-US" dirty="0"/>
              <a:t>→</a:t>
            </a:r>
            <a:r>
              <a:rPr kumimoji="1" lang="en-US" altLang="zh-CN" dirty="0"/>
              <a:t>E</a:t>
            </a:r>
          </a:p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95DC42-ADD7-E748-AFC3-17B7C02391AA}"/>
              </a:ext>
            </a:extLst>
          </p:cNvPr>
          <p:cNvSpPr txBox="1"/>
          <p:nvPr/>
        </p:nvSpPr>
        <p:spPr>
          <a:xfrm>
            <a:off x="10145727" y="2468883"/>
            <a:ext cx="79744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</a:t>
            </a:r>
            <a:r>
              <a:rPr kumimoji="1" lang="zh-CN" altLang="en-US" dirty="0"/>
              <a:t>→</a:t>
            </a:r>
            <a:r>
              <a:rPr kumimoji="1" lang="en-US" altLang="zh-CN" dirty="0"/>
              <a:t>Y</a:t>
            </a:r>
          </a:p>
          <a:p>
            <a:pPr algn="ctr"/>
            <a:r>
              <a:rPr kumimoji="1" lang="en-US" altLang="zh-CN" dirty="0"/>
              <a:t>B</a:t>
            </a:r>
            <a:r>
              <a:rPr kumimoji="1" lang="zh-CN" altLang="en-US" dirty="0"/>
              <a:t> →</a:t>
            </a:r>
            <a:r>
              <a:rPr kumimoji="1" lang="en-US" altLang="zh-CN" dirty="0"/>
              <a:t>D</a:t>
            </a:r>
          </a:p>
          <a:p>
            <a:pPr algn="ctr"/>
            <a:r>
              <a:rPr kumimoji="1" lang="en-US" altLang="zh-CN" dirty="0"/>
              <a:t>C</a:t>
            </a:r>
            <a:r>
              <a:rPr kumimoji="1" lang="zh-CN" altLang="en-US" dirty="0"/>
              <a:t>→</a:t>
            </a:r>
            <a:r>
              <a:rPr kumimoji="1" lang="en-US" altLang="zh-CN" dirty="0"/>
              <a:t>O</a:t>
            </a:r>
          </a:p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9511C-306A-9345-8821-866B8BD7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14687" y="1291629"/>
            <a:ext cx="4502316" cy="553660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1" lang="zh-CN" altLang="en-US" sz="2400" dirty="0"/>
              <a:t>单表⟹多表：</a:t>
            </a:r>
            <a:r>
              <a:rPr kumimoji="1" lang="zh-CN" altLang="en-US" sz="2600" dirty="0">
                <a:solidFill>
                  <a:srgbClr val="C00000"/>
                </a:solidFill>
              </a:rPr>
              <a:t>旋转</a:t>
            </a:r>
            <a:r>
              <a:rPr kumimoji="1" lang="zh-CN" altLang="en-US" sz="2600" dirty="0"/>
              <a:t>  </a:t>
            </a:r>
            <a:endParaRPr kumimoji="1" lang="en-US" altLang="zh-CN" sz="2600" dirty="0"/>
          </a:p>
          <a:p>
            <a:r>
              <a:rPr kumimoji="1" lang="zh-CN" altLang="en-US" sz="2600" dirty="0"/>
              <a:t>每输入一个字母，快速扰频器转动一次</a:t>
            </a:r>
            <a:endParaRPr kumimoji="1" lang="en-US" altLang="zh-CN" sz="2600" dirty="0"/>
          </a:p>
          <a:p>
            <a:r>
              <a:rPr kumimoji="1" lang="zh-CN" altLang="en-US" sz="2600" dirty="0"/>
              <a:t>快速扰频器转动一圈（</a:t>
            </a:r>
            <a:r>
              <a:rPr kumimoji="1" lang="en-US" altLang="zh-CN" sz="2600" dirty="0"/>
              <a:t>26</a:t>
            </a:r>
            <a:r>
              <a:rPr kumimoji="1" lang="zh-CN" altLang="en-US" sz="2600" dirty="0"/>
              <a:t>次），中速扰频器转动一次</a:t>
            </a:r>
            <a:endParaRPr kumimoji="1" lang="en-US" altLang="zh-CN" sz="2600" dirty="0"/>
          </a:p>
          <a:p>
            <a:r>
              <a:rPr kumimoji="1" lang="zh-CN" altLang="en-US" sz="2600" dirty="0"/>
              <a:t>中速扰频器转动一圈（</a:t>
            </a:r>
            <a:r>
              <a:rPr kumimoji="1" lang="en-US" altLang="zh-CN" sz="2600" dirty="0"/>
              <a:t>26</a:t>
            </a:r>
            <a:r>
              <a:rPr kumimoji="1" lang="zh-CN" altLang="en-US" sz="2600" dirty="0"/>
              <a:t>次），慢速扰频器转动一次</a:t>
            </a:r>
            <a:endParaRPr kumimoji="1" lang="en-US" altLang="zh-CN" sz="2600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572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B139B-847C-4DE7-95A0-A06BE209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扰频器组合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4D3515-96E4-4CF6-BBD6-992EB6782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96752"/>
                <a:ext cx="6335714" cy="4975448"/>
              </a:xfrm>
            </p:spPr>
            <p:txBody>
              <a:bodyPr/>
              <a:lstStyle/>
              <a:p>
                <a:r>
                  <a:rPr lang="zh-CN" altLang="en-US" dirty="0"/>
                  <a:t>每个扰频器内部是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事先固定好的</a:t>
                </a:r>
                <a:r>
                  <a:rPr lang="zh-CN" altLang="en-US" dirty="0"/>
                  <a:t>电路</a:t>
                </a:r>
                <a:endParaRPr lang="en-US" altLang="zh-CN" dirty="0"/>
              </a:p>
              <a:p>
                <a:r>
                  <a:rPr lang="zh-CN" altLang="en-US" dirty="0"/>
                  <a:t>密钥</a:t>
                </a:r>
                <a:r>
                  <a:rPr kumimoji="1" lang="en-US" altLang="zh-CN" i="1" dirty="0"/>
                  <a:t>K</a:t>
                </a:r>
                <a:r>
                  <a:rPr kumimoji="1" lang="en-US" altLang="zh-CN" baseline="-25000" dirty="0"/>
                  <a:t>2</a:t>
                </a:r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所有置换表？有规律么？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每个扰频器的起始点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26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=17576</m:t>
                    </m:r>
                  </m:oMath>
                </a14:m>
                <a:endParaRPr kumimoji="1"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4D3515-96E4-4CF6-BBD6-992EB6782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96752"/>
                <a:ext cx="6335714" cy="4975448"/>
              </a:xfrm>
              <a:blipFill>
                <a:blip r:embed="rId3"/>
                <a:stretch>
                  <a:fillRect l="-1251" t="-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0D38A-A4EE-4E6E-8EFA-C065A897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13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235F478-3DDA-4CE9-AB5D-21139636ECD6}"/>
              </a:ext>
            </a:extLst>
          </p:cNvPr>
          <p:cNvGrpSpPr/>
          <p:nvPr/>
        </p:nvGrpSpPr>
        <p:grpSpPr>
          <a:xfrm>
            <a:off x="5239298" y="1789445"/>
            <a:ext cx="2196880" cy="1506433"/>
            <a:chOff x="4572292" y="3401840"/>
            <a:chExt cx="2196880" cy="150643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53E7A72-BEF3-4938-A6D9-BEF841C8B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292" y="3401840"/>
              <a:ext cx="2196880" cy="150643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88720E0-F81A-4291-A01B-C6065B352DA0}"/>
                </a:ext>
              </a:extLst>
            </p:cNvPr>
            <p:cNvSpPr/>
            <p:nvPr/>
          </p:nvSpPr>
          <p:spPr>
            <a:xfrm>
              <a:off x="5989596" y="4168794"/>
              <a:ext cx="32252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kumimoji="1" lang="en-US" altLang="zh-CN" sz="1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24</a:t>
              </a:r>
              <a:endParaRPr lang="zh-CN" altLang="en-US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3BEE4D4-3676-4703-99F0-69E5CE45228E}"/>
                </a:ext>
              </a:extLst>
            </p:cNvPr>
            <p:cNvSpPr/>
            <p:nvPr/>
          </p:nvSpPr>
          <p:spPr>
            <a:xfrm>
              <a:off x="5361705" y="4155056"/>
              <a:ext cx="32252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kumimoji="1" lang="en-US" altLang="zh-CN" sz="1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26</a:t>
              </a:r>
              <a:endParaRPr lang="zh-CN" altLang="en-US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F4A62DB-D773-4961-B713-38D2053653B8}"/>
                </a:ext>
              </a:extLst>
            </p:cNvPr>
            <p:cNvSpPr/>
            <p:nvPr/>
          </p:nvSpPr>
          <p:spPr>
            <a:xfrm>
              <a:off x="4780139" y="4160553"/>
              <a:ext cx="2535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kumimoji="1" lang="en-US" altLang="zh-CN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zh-CN" altLang="en-US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856C2B74-34F8-42C7-A401-F355680C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114" y="627036"/>
            <a:ext cx="3115110" cy="420111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454473-DE2B-4EC4-AAB4-57BB551AB2B3}"/>
              </a:ext>
            </a:extLst>
          </p:cNvPr>
          <p:cNvSpPr txBox="1"/>
          <p:nvPr/>
        </p:nvSpPr>
        <p:spPr>
          <a:xfrm>
            <a:off x="8362052" y="2188717"/>
            <a:ext cx="79744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</a:t>
            </a:r>
            <a:r>
              <a:rPr kumimoji="1" lang="zh-CN" altLang="en-US" dirty="0"/>
              <a:t>→</a:t>
            </a:r>
            <a:r>
              <a:rPr kumimoji="1" lang="en-US" altLang="zh-CN" dirty="0"/>
              <a:t>B</a:t>
            </a:r>
          </a:p>
          <a:p>
            <a:pPr algn="ctr"/>
            <a:r>
              <a:rPr kumimoji="1" lang="en-US" altLang="zh-CN" dirty="0"/>
              <a:t>B</a:t>
            </a:r>
            <a:r>
              <a:rPr kumimoji="1" lang="zh-CN" altLang="en-US" dirty="0"/>
              <a:t> →</a:t>
            </a:r>
            <a:r>
              <a:rPr kumimoji="1" lang="en-US" altLang="zh-CN" dirty="0"/>
              <a:t>I</a:t>
            </a:r>
          </a:p>
          <a:p>
            <a:pPr algn="ctr"/>
            <a:r>
              <a:rPr kumimoji="1" lang="en-US" altLang="zh-CN" dirty="0"/>
              <a:t>C</a:t>
            </a:r>
            <a:r>
              <a:rPr kumimoji="1" lang="zh-CN" altLang="en-US" dirty="0"/>
              <a:t>→</a:t>
            </a:r>
            <a:r>
              <a:rPr kumimoji="1" lang="en-US" altLang="zh-CN" dirty="0"/>
              <a:t>E</a:t>
            </a:r>
          </a:p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40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14</a:t>
            </a:fld>
            <a:endParaRPr lang="zh-CN" alt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19200" y="635002"/>
                <a:ext cx="9753600" cy="2143125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pPr marL="182870" indent="-182870">
                  <a:spcBef>
                    <a:spcPts val="1200"/>
                  </a:spcBef>
                  <a:buClr>
                    <a:srgbClr val="D34817">
                      <a:lumMod val="75000"/>
                    </a:srgbClr>
                  </a:buClr>
                  <a:buSzPct val="85000"/>
                  <a:buFont typeface="Wingdings" pitchFamily="2" charset="2"/>
                  <a:buChar char="§"/>
                </a:pPr>
                <a:r>
                  <a:rPr kumimoji="1" lang="zh-CN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若共有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个扰频器，从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个中选择</a:t>
                </a:r>
                <a:r>
                  <a:rPr kumimoji="1"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kumimoji="1" lang="zh-CN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个作为转子，则此时</a:t>
                </a:r>
                <a:r>
                  <a:rPr kumimoji="1"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1" lang="en-US" altLang="zh-CN" sz="28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的大小为（）。</a:t>
                </a:r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19200" y="635002"/>
                <a:ext cx="9753600" cy="2143125"/>
              </a:xfrm>
              <a:prstGeom prst="rect">
                <a:avLst/>
              </a:prstGeom>
              <a:blipFill>
                <a:blip r:embed="rId20"/>
                <a:stretch>
                  <a:fillRect l="-813" r="-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438400" y="2786066"/>
                <a:ext cx="8534400" cy="642939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26</m:t>
                          </m:r>
                        </m:e>
                        <m:sup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438400" y="2786066"/>
                <a:ext cx="8534400" cy="64293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38400" y="3643315"/>
                <a:ext cx="8534400" cy="642939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26</m:t>
                          </m:r>
                        </m:e>
                        <m:sup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438400" y="3643315"/>
                <a:ext cx="8534400" cy="64293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438400" y="4500566"/>
                <a:ext cx="8534400" cy="642939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26</m:t>
                          </m:r>
                        </m:e>
                        <m:sup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438400" y="4500566"/>
                <a:ext cx="8534400" cy="64293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2438400" y="5357815"/>
            <a:ext cx="8534400" cy="642939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ctr"/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26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！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9" y="2850360"/>
            <a:ext cx="514351" cy="514351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9" y="3707609"/>
            <a:ext cx="514351" cy="514351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9" y="4564860"/>
            <a:ext cx="514351" cy="514351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9" y="5422109"/>
            <a:ext cx="514351" cy="514351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11"/>
            </p:custDataLst>
          </p:nvPr>
        </p:nvSpPr>
        <p:spPr>
          <a:xfrm>
            <a:off x="8915403" y="6215063"/>
            <a:ext cx="1543051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7192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8EB8C-2088-BF48-8A04-2395F793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扰频器组合（加强）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C9511C-306A-9345-8821-866B8BD7B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2" y="1200652"/>
                <a:ext cx="10750379" cy="5536601"/>
              </a:xfrm>
            </p:spPr>
            <p:txBody>
              <a:bodyPr>
                <a:noAutofit/>
              </a:bodyPr>
              <a:lstStyle/>
              <a:p>
                <a:r>
                  <a:rPr kumimoji="1" lang="zh-CN" altLang="en-US" dirty="0"/>
                  <a:t>若共有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dirty="0"/>
                  <a:t>个扰频器，从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dirty="0"/>
                  <a:t>个中选择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个</a:t>
                </a:r>
                <a:endParaRPr kumimoji="1" lang="en-US" altLang="zh-CN" dirty="0"/>
              </a:p>
              <a:p>
                <a:r>
                  <a:rPr kumimoji="1" lang="en-US" altLang="zh-CN" i="1" dirty="0"/>
                  <a:t>K</a:t>
                </a:r>
                <a:r>
                  <a:rPr kumimoji="1" lang="en-US" altLang="zh-CN" baseline="-25000" dirty="0"/>
                  <a:t>2</a:t>
                </a:r>
                <a:r>
                  <a:rPr kumimoji="1" lang="zh-CN" altLang="en-US" baseline="-25000" dirty="0"/>
                  <a:t>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每个扰频器的起始点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选择哪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个扰频器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扰频器的排列顺序</a:t>
                </a:r>
                <a:endParaRPr kumimoji="1" lang="en-US" altLang="zh-CN" dirty="0"/>
              </a:p>
              <a:p>
                <a:r>
                  <a:rPr lang="zh-CN" altLang="en-US" dirty="0"/>
                  <a:t>若</a:t>
                </a:r>
                <a:r>
                  <a:rPr lang="zh-CN" altLang="zh-CN" dirty="0"/>
                  <a:t>共有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dirty="0"/>
                  <a:t>个扰频器，则此处可能的扰频器设置的个数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|</a:t>
                </a:r>
                <a:r>
                  <a:rPr kumimoji="1" lang="en-US" altLang="zh-CN" i="1" dirty="0"/>
                  <a:t> K</a:t>
                </a:r>
                <a:r>
                  <a:rPr kumimoji="1" lang="en-US" altLang="zh-CN" baseline="-25000" dirty="0"/>
                  <a:t>2 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）：</a:t>
                </a:r>
                <a:endParaRPr lang="zh-CN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26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C9511C-306A-9345-8821-866B8BD7B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2" y="1200652"/>
                <a:ext cx="10750379" cy="5536601"/>
              </a:xfrm>
              <a:blipFill>
                <a:blip r:embed="rId3"/>
                <a:stretch>
                  <a:fillRect l="-737" t="-1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D9585B-58A7-8243-B4EF-8A7CEDD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15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D14E4F4-723C-9B4A-8C0E-79A40D454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63" y="275768"/>
            <a:ext cx="4289307" cy="26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F5676-D0BF-0940-91F5-BFE922FC2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反射器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6704CE-9A31-FE4A-B0C8-CE67ADD128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13</a:t>
                </a:r>
                <a:r>
                  <a:rPr lang="zh-CN" altLang="en-US" dirty="0"/>
                  <a:t>条连接线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事先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固定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zh-CN" dirty="0"/>
                  <a:t>将最后一个扰频器的</a:t>
                </a:r>
                <a:r>
                  <a:rPr lang="en-US" altLang="zh-CN" dirty="0"/>
                  <a:t>26</a:t>
                </a:r>
                <a:r>
                  <a:rPr lang="zh-CN" altLang="en-US" dirty="0"/>
                  <a:t>个</a:t>
                </a:r>
                <a:r>
                  <a:rPr lang="zh-CN" altLang="zh-CN" dirty="0"/>
                  <a:t>触点</a:t>
                </a:r>
                <a:r>
                  <a:rPr lang="zh-CN" altLang="en-US" dirty="0"/>
                  <a:t>两两</a:t>
                </a:r>
                <a:r>
                  <a:rPr lang="zh-CN" altLang="zh-CN" dirty="0"/>
                  <a:t>连接起来</a:t>
                </a:r>
                <a:endParaRPr lang="en-US" altLang="zh-CN" dirty="0"/>
              </a:p>
              <a:p>
                <a:r>
                  <a:rPr lang="zh-CN" altLang="zh-CN" dirty="0"/>
                  <a:t>单表置换</a:t>
                </a:r>
                <a:endParaRPr lang="en-US" altLang="zh-CN" dirty="0"/>
              </a:p>
              <a:p>
                <a:r>
                  <a:rPr lang="zh-CN" altLang="en-US" dirty="0"/>
                  <a:t>自反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∘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保证</m:t>
                    </m:r>
                  </m:oMath>
                </a14:m>
                <a:r>
                  <a:rPr lang="zh-CN" altLang="en-US" dirty="0"/>
                  <a:t>加解密一致性</a:t>
                </a:r>
                <a:endParaRPr lang="en-US" altLang="zh-CN" dirty="0"/>
              </a:p>
              <a:p>
                <a:r>
                  <a:rPr lang="zh-CN" altLang="en-US" dirty="0"/>
                  <a:t>例如：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假设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dirty="0"/>
              </a:p>
              <a:p>
                <a:r>
                  <a:rPr kumimoji="1" lang="zh-CN" altLang="en-US" dirty="0"/>
                  <a:t>无密钥</a:t>
                </a:r>
                <a:endParaRPr kumimoji="1" lang="en-US" altLang="zh-CN" dirty="0"/>
              </a:p>
              <a:p>
                <a:r>
                  <a:rPr kumimoji="1" lang="zh-CN" altLang="en-US" b="1" dirty="0">
                    <a:solidFill>
                      <a:srgbClr val="FF0000"/>
                    </a:solidFill>
                  </a:rPr>
                  <a:t>不随机特性（不可能事件）：</a:t>
                </a:r>
                <a:endParaRPr kumimoji="1" lang="en-US" altLang="zh-C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6704CE-9A31-FE4A-B0C8-CE67ADD128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70AA0F-0BCA-DA4B-98C2-001BC0F1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16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5B14A0-F3BA-B243-A4C9-92325216C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59" r="3626"/>
          <a:stretch/>
        </p:blipFill>
        <p:spPr>
          <a:xfrm>
            <a:off x="10003178" y="1384227"/>
            <a:ext cx="832293" cy="14008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58E750-EC73-4B40-A8BF-87F7EBB0A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471" y="5168001"/>
            <a:ext cx="9665058" cy="61154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4612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B0986-D905-7741-A9C5-75F57251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Enigma</a:t>
            </a:r>
            <a:r>
              <a:rPr kumimoji="1" lang="zh-CN" altLang="zh-CN" dirty="0"/>
              <a:t>密码机的</a:t>
            </a:r>
            <a:r>
              <a:rPr kumimoji="1" lang="zh-CN" altLang="en-US" dirty="0"/>
              <a:t>具体</a:t>
            </a:r>
            <a:r>
              <a:rPr kumimoji="1" lang="zh-CN" altLang="zh-CN" dirty="0"/>
              <a:t>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BBA5C-683A-3A46-B700-F9D928AD1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2" y="1196752"/>
            <a:ext cx="10660284" cy="497544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对称密码算法，</a:t>
            </a:r>
            <a:r>
              <a:rPr kumimoji="1" lang="zh-CN" altLang="en-US" dirty="0">
                <a:solidFill>
                  <a:srgbClr val="C00000"/>
                </a:solidFill>
              </a:rPr>
              <a:t>多表</a:t>
            </a:r>
            <a:r>
              <a:rPr kumimoji="1" lang="zh-CN" altLang="en-US" dirty="0"/>
              <a:t>代换密码</a:t>
            </a:r>
            <a:endParaRPr kumimoji="1" lang="en-US" altLang="zh-CN" dirty="0"/>
          </a:p>
          <a:p>
            <a:r>
              <a:rPr lang="zh-CN" altLang="zh-CN" dirty="0"/>
              <a:t>加解密双方将</a:t>
            </a:r>
            <a:r>
              <a:rPr lang="en-US" altLang="zh-CN" dirty="0"/>
              <a:t>Enigma</a:t>
            </a:r>
            <a:r>
              <a:rPr lang="zh-CN" altLang="zh-CN" dirty="0"/>
              <a:t>密码机的线路接线板和扰频器组合</a:t>
            </a:r>
            <a:r>
              <a:rPr lang="zh-CN" altLang="en-US" dirty="0"/>
              <a:t>（</a:t>
            </a:r>
            <a:r>
              <a:rPr kumimoji="1" lang="en-US" altLang="zh-CN" i="1" dirty="0"/>
              <a:t> K</a:t>
            </a:r>
            <a:r>
              <a:rPr kumimoji="1" lang="en-US" altLang="zh-CN" baseline="-25000" dirty="0"/>
              <a:t>1 </a:t>
            </a:r>
            <a:r>
              <a:rPr kumimoji="1" lang="en-US" altLang="zh-CN" dirty="0"/>
              <a:t>×</a:t>
            </a:r>
            <a:r>
              <a:rPr kumimoji="1" lang="en-US" altLang="zh-CN" i="1" dirty="0"/>
              <a:t>K</a:t>
            </a:r>
            <a:r>
              <a:rPr kumimoji="1" lang="en-US" altLang="zh-CN" baseline="-25000" dirty="0"/>
              <a:t>2 </a:t>
            </a:r>
            <a:r>
              <a:rPr lang="zh-CN" altLang="en-US" dirty="0"/>
              <a:t>）</a:t>
            </a:r>
            <a:r>
              <a:rPr lang="zh-CN" altLang="zh-CN" dirty="0"/>
              <a:t>设置成相同的</a:t>
            </a:r>
            <a:endParaRPr lang="en-US" altLang="zh-CN" dirty="0"/>
          </a:p>
          <a:p>
            <a:r>
              <a:rPr lang="zh-CN" altLang="en-US" dirty="0"/>
              <a:t>每天更新密钥：</a:t>
            </a:r>
            <a:r>
              <a:rPr lang="zh-CN" altLang="zh-CN" dirty="0"/>
              <a:t>纳粹军队每个月都会给</a:t>
            </a:r>
            <a:r>
              <a:rPr lang="en-US" altLang="zh-CN" dirty="0"/>
              <a:t>Enigma</a:t>
            </a:r>
            <a:r>
              <a:rPr lang="zh-CN" altLang="zh-CN" dirty="0"/>
              <a:t>密码机操作员一本新的密码薄，指定这一月中的每一天的密钥</a:t>
            </a:r>
            <a:r>
              <a:rPr lang="zh-CN" altLang="en-US" dirty="0"/>
              <a:t>（破解时效性！）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D62A82-6B2B-1344-85FB-ECF402F6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17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A7FCD2-E0E4-1241-BEFA-C2D7E9307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41"/>
          <a:stretch/>
        </p:blipFill>
        <p:spPr>
          <a:xfrm>
            <a:off x="3517020" y="3679946"/>
            <a:ext cx="6192033" cy="30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18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219200" y="635002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800" dirty="0"/>
              <a:t>对于一个给定的</a:t>
            </a:r>
            <a:r>
              <a:rPr kumimoji="1" lang="en-US" altLang="zh-CN" sz="2800" dirty="0"/>
              <a:t>Enigma</a:t>
            </a:r>
            <a:r>
              <a:rPr kumimoji="1" lang="zh-CN" altLang="en-US" sz="2800" dirty="0"/>
              <a:t>机，以下哪些部件是固定不变的（ 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438400" y="2786066"/>
            <a:ext cx="8534400" cy="642939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接线板的接线方式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2438400" y="3626987"/>
            <a:ext cx="8534400" cy="642939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转子的起始位置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2438400" y="4500566"/>
            <a:ext cx="8534400" cy="642939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反射器的接线方式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2438400" y="5357815"/>
            <a:ext cx="8534400" cy="642939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每个转子的内部连线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9" y="2850360"/>
            <a:ext cx="514351" cy="514351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9" y="3707609"/>
            <a:ext cx="514351" cy="514351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9" y="4564860"/>
            <a:ext cx="514351" cy="514351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9" y="5422109"/>
            <a:ext cx="514351" cy="514351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11"/>
            </p:custDataLst>
          </p:nvPr>
        </p:nvSpPr>
        <p:spPr>
          <a:xfrm>
            <a:off x="8915403" y="6215063"/>
            <a:ext cx="1543051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8E9756D-F497-D947-BF0D-9F74BAFF2BE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45758" y="2137853"/>
            <a:ext cx="2927044" cy="3862903"/>
          </a:xfrm>
          <a:prstGeom prst="rect">
            <a:avLst/>
          </a:prstGeom>
        </p:spPr>
      </p:pic>
      <p:grpSp>
        <p:nvGrpSpPr>
          <p:cNvPr id="20" name="组合 1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8682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4EF3C-D149-9A4B-8E23-D6953DA0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密钥空间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077DE3-F9C1-1A46-9513-C8EA9B401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i="1" dirty="0"/>
                  <a:t>K</a:t>
                </a:r>
                <a:r>
                  <a:rPr kumimoji="1" lang="en-US" altLang="zh-CN" baseline="-25000" dirty="0"/>
                  <a:t>1</a:t>
                </a:r>
                <a:r>
                  <a:rPr kumimoji="1" lang="zh-CN" altLang="en-US" dirty="0"/>
                  <a:t>：接线板的设置</a:t>
                </a:r>
                <a:endParaRPr kumimoji="1" lang="en-US" altLang="zh-CN" dirty="0"/>
              </a:p>
              <a:p>
                <a:r>
                  <a:rPr kumimoji="1" lang="en-US" altLang="zh-CN" i="1" dirty="0"/>
                  <a:t>K</a:t>
                </a:r>
                <a:r>
                  <a:rPr kumimoji="1" lang="en-US" altLang="zh-CN" baseline="-25000" dirty="0"/>
                  <a:t>2</a:t>
                </a:r>
                <a:r>
                  <a:rPr kumimoji="1" lang="zh-CN" altLang="en-US" dirty="0"/>
                  <a:t>：</a:t>
                </a:r>
                <a:r>
                  <a:rPr lang="zh-CN" altLang="zh-CN" dirty="0"/>
                  <a:t>扰频器</a:t>
                </a:r>
                <a:r>
                  <a:rPr lang="zh-CN" altLang="en-US" dirty="0"/>
                  <a:t>组合的设置</a:t>
                </a:r>
                <a:endParaRPr lang="en-US" altLang="zh-CN" dirty="0"/>
              </a:p>
              <a:p>
                <a:r>
                  <a:rPr lang="zh-CN" altLang="zh-CN" dirty="0"/>
                  <a:t>假设总共拥有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m:rPr>
                        <m:nor/>
                      </m:rPr>
                      <a:rPr lang="zh-CN" altLang="zh-CN" dirty="0"/>
                      <m:t>条</m:t>
                    </m:r>
                    <m:r>
                      <m:rPr>
                        <m:nor/>
                      </m:rPr>
                      <a:rPr lang="zh-CN" altLang="zh-CN" dirty="0" smtClean="0"/>
                      <m:t>连接线</m:t>
                    </m:r>
                    <m:r>
                      <m:rPr>
                        <m:nor/>
                      </m:rPr>
                      <a:rPr lang="zh-CN" altLang="zh-CN" dirty="0"/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zh-CN" altLang="zh-CN" dirty="0"/>
                  <a:t>个扰频器，则此</a:t>
                </a:r>
                <a:r>
                  <a:rPr lang="zh-CN" altLang="en-US" dirty="0"/>
                  <a:t>时</a:t>
                </a:r>
                <a:r>
                  <a:rPr lang="zh-CN" altLang="zh-CN" dirty="0"/>
                  <a:t>可能的</a:t>
                </a:r>
                <a:r>
                  <a:rPr lang="zh-CN" altLang="en-US" dirty="0"/>
                  <a:t>密钥</a:t>
                </a:r>
                <a:r>
                  <a:rPr lang="zh-CN" altLang="zh-CN" dirty="0"/>
                  <a:t>个数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|</a:t>
                </a:r>
                <a:r>
                  <a:rPr kumimoji="1" lang="en-US" altLang="zh-CN" i="1" dirty="0"/>
                  <a:t> K</a:t>
                </a:r>
                <a:r>
                  <a:rPr kumimoji="1" lang="en-US" altLang="zh-CN" baseline="-25000" dirty="0"/>
                  <a:t>1 </a:t>
                </a:r>
                <a:r>
                  <a:rPr kumimoji="1" lang="en-US" altLang="zh-CN" dirty="0"/>
                  <a:t>×</a:t>
                </a:r>
                <a:r>
                  <a:rPr kumimoji="1" lang="en-US" altLang="zh-CN" i="1" dirty="0"/>
                  <a:t>K</a:t>
                </a:r>
                <a:r>
                  <a:rPr kumimoji="1" lang="en-US" altLang="zh-CN" baseline="-25000" dirty="0"/>
                  <a:t>2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）</a:t>
                </a:r>
                <a:endParaRPr lang="zh-CN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26!</m:t>
                        </m:r>
                      </m:num>
                      <m:den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26−2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!×</m:t>
                        </m:r>
                        <m:sSup>
                          <m:sSupPr>
                            <m:ctrlPr>
                              <a:rPr lang="zh-CN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26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1.59×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67.1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26!</m:t>
                        </m:r>
                      </m:num>
                      <m:den>
                        <m:d>
                          <m:d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26−20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!×10!×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47.1</m:t>
                        </m:r>
                      </m:sup>
                    </m:sSup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=60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26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/>
                  <a:t>=17576</a:t>
                </a:r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077DE3-F9C1-1A46-9513-C8EA9B401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1591" b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9047A3-D988-B24D-8690-A279168E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19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313366-F240-224F-9C7A-A825F8630246}"/>
              </a:ext>
            </a:extLst>
          </p:cNvPr>
          <p:cNvSpPr/>
          <p:nvPr/>
        </p:nvSpPr>
        <p:spPr>
          <a:xfrm>
            <a:off x="8850550" y="404424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穷举？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29020D-D194-474F-A54F-CCB6ED44A024}"/>
              </a:ext>
            </a:extLst>
          </p:cNvPr>
          <p:cNvSpPr/>
          <p:nvPr/>
        </p:nvSpPr>
        <p:spPr>
          <a:xfrm>
            <a:off x="3884348" y="4967569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0070C0"/>
                </a:solidFill>
              </a:rPr>
              <a:t>接线板对扩大密钥空间起到关键作用</a:t>
            </a:r>
            <a:endParaRPr kumimoji="1" lang="en-US" altLang="zh-CN" b="1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B98377-37E5-49B5-A938-87979CEE1363}"/>
              </a:ext>
            </a:extLst>
          </p:cNvPr>
          <p:cNvSpPr/>
          <p:nvPr/>
        </p:nvSpPr>
        <p:spPr>
          <a:xfrm>
            <a:off x="7811803" y="4967570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区分？分割？</a:t>
            </a:r>
          </a:p>
        </p:txBody>
      </p:sp>
    </p:spTree>
    <p:extLst>
      <p:ext uri="{BB962C8B-B14F-4D97-AF65-F5344CB8AC3E}">
        <p14:creationId xmlns:p14="http://schemas.microsoft.com/office/powerpoint/2010/main" val="196136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0E6A-5A0D-1F45-A6E9-4641436A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0E1A4-97A0-4E45-A971-685CA8A33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计算安全</a:t>
            </a:r>
            <a:endParaRPr kumimoji="1" lang="en-US" altLang="zh-CN" dirty="0"/>
          </a:p>
          <a:p>
            <a:r>
              <a:rPr kumimoji="1" lang="en-US" altLang="zh-CN" dirty="0" err="1"/>
              <a:t>Kerckhoffs</a:t>
            </a:r>
            <a:r>
              <a:rPr kumimoji="1" lang="zh-CN" altLang="en-US" dirty="0"/>
              <a:t>假设</a:t>
            </a:r>
            <a:endParaRPr kumimoji="1" lang="en-US" altLang="zh-CN" dirty="0"/>
          </a:p>
          <a:p>
            <a:r>
              <a:rPr kumimoji="1" lang="zh-CN" altLang="en-US" dirty="0"/>
              <a:t>攻击目标：恢复密钥</a:t>
            </a:r>
            <a:endParaRPr kumimoji="1" lang="en-US" altLang="zh-CN" dirty="0"/>
          </a:p>
          <a:p>
            <a:r>
              <a:rPr kumimoji="1" lang="zh-CN" altLang="en-US" dirty="0"/>
              <a:t>攻击模型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0BBE90-33DB-5C42-8152-0452F4FC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F672E7F-B562-B146-8FF0-ADC1984A0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954040"/>
              </p:ext>
            </p:extLst>
          </p:nvPr>
        </p:nvGraphicFramePr>
        <p:xfrm>
          <a:off x="3920986" y="1196754"/>
          <a:ext cx="6320341" cy="3636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8841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95042-4272-2243-9178-CA496CA1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Enigma</a:t>
            </a:r>
            <a:r>
              <a:rPr lang="zh-CN" altLang="en-US" dirty="0">
                <a:ea typeface="宋体" panose="02010600030101010101" pitchFamily="2" charset="-122"/>
              </a:rPr>
              <a:t>的破解</a:t>
            </a:r>
            <a:r>
              <a:rPr lang="en-US" altLang="zh-CN" dirty="0">
                <a:ea typeface="宋体" panose="02010600030101010101" pitchFamily="2" charset="-122"/>
              </a:rPr>
              <a:t>——</a:t>
            </a:r>
            <a:r>
              <a:rPr lang="zh-CN" altLang="en-US" dirty="0">
                <a:ea typeface="宋体" panose="02010600030101010101" pitchFamily="2" charset="-122"/>
              </a:rPr>
              <a:t>恐惧是成功之母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71A890-1693-4C41-B2A5-058AC100D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199" y="1196752"/>
                <a:ext cx="9732725" cy="497544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密码分析主力军：语言学家和人文学者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科</m:t>
                    </m:r>
                  </m:oMath>
                </a14:m>
                <a:r>
                  <a:rPr lang="zh-CN" altLang="en-US" dirty="0"/>
                  <a:t>学家</a:t>
                </a:r>
                <a:endParaRPr kumimoji="1" lang="zh-CN" altLang="en-US" dirty="0"/>
              </a:p>
              <a:p>
                <a:r>
                  <a:rPr lang="zh-CN" altLang="zh-CN" dirty="0"/>
                  <a:t>波兰的玛丽安·雷臼斯基（</a:t>
                </a:r>
                <a:r>
                  <a:rPr lang="en-US" altLang="zh-CN" dirty="0"/>
                  <a:t>Marian Rejewski</a:t>
                </a:r>
                <a:r>
                  <a:rPr lang="zh-CN" altLang="zh-CN" dirty="0"/>
                  <a:t>）对军方最初使用的简单版本的</a:t>
                </a:r>
                <a:r>
                  <a:rPr lang="en-US" altLang="zh-CN" dirty="0"/>
                  <a:t>Enigma</a:t>
                </a:r>
                <a:r>
                  <a:rPr lang="zh-CN" altLang="zh-CN" dirty="0"/>
                  <a:t>密码机进行了有效的破解</a:t>
                </a:r>
                <a:endParaRPr lang="en-US" altLang="zh-CN" dirty="0"/>
              </a:p>
              <a:p>
                <a:r>
                  <a:rPr lang="zh-CN" altLang="zh-CN" dirty="0"/>
                  <a:t>纳粹军方增加了两个新的扰频器，使得扰频器的排列变成从</a:t>
                </a:r>
                <a:r>
                  <a:rPr lang="en-US" altLang="zh-CN" dirty="0"/>
                  <a:t>5</a:t>
                </a:r>
                <a:r>
                  <a:rPr lang="zh-CN" altLang="zh-CN" dirty="0"/>
                  <a:t>个可能的扰频器中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选择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个放入</a:t>
                </a:r>
                <a:r>
                  <a:rPr lang="en-US" altLang="zh-CN" dirty="0"/>
                  <a:t>Enigma</a:t>
                </a:r>
                <a:r>
                  <a:rPr lang="zh-CN" altLang="zh-CN" dirty="0"/>
                  <a:t>密码机中</a:t>
                </a:r>
                <a:r>
                  <a:rPr lang="zh-CN" altLang="en-US" dirty="0"/>
                  <a:t>；</a:t>
                </a:r>
                <a:r>
                  <a:rPr lang="zh-CN" altLang="zh-CN" dirty="0"/>
                  <a:t>同时，把线路接线板的连接线从</a:t>
                </a:r>
                <a:r>
                  <a:rPr lang="en-US" altLang="zh-CN" dirty="0"/>
                  <a:t>6</a:t>
                </a:r>
                <a:r>
                  <a:rPr lang="zh-CN" altLang="zh-CN" dirty="0"/>
                  <a:t>条增加到</a:t>
                </a:r>
                <a:r>
                  <a:rPr lang="en-US" altLang="zh-CN" dirty="0"/>
                  <a:t>10</a:t>
                </a:r>
                <a:r>
                  <a:rPr lang="zh-CN" altLang="zh-CN" dirty="0"/>
                  <a:t>条，大大增强了可能密钥的个数</a:t>
                </a:r>
                <a:endParaRPr lang="en-US" altLang="zh-CN" dirty="0"/>
              </a:p>
              <a:p>
                <a:r>
                  <a:rPr lang="zh-CN" altLang="zh-CN" dirty="0"/>
                  <a:t>得益于前期的研究工作和纳粹军队的人为失误，图灵才能做到对</a:t>
                </a:r>
                <a:r>
                  <a:rPr lang="en-US" altLang="zh-CN" dirty="0"/>
                  <a:t>Enigma</a:t>
                </a:r>
                <a:r>
                  <a:rPr lang="zh-CN" altLang="zh-CN" dirty="0"/>
                  <a:t>密码机的致命一击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71A890-1693-4C41-B2A5-058AC100D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199" y="1196752"/>
                <a:ext cx="9732725" cy="4975448"/>
              </a:xfrm>
              <a:blipFill>
                <a:blip r:embed="rId3"/>
                <a:stretch>
                  <a:fillRect l="-877" t="-1591" r="-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E4FDF9-A336-E14F-A66C-1DD83D25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20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0A786B-EFE8-6A4E-8EB1-1F1340F03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744" y="1196757"/>
            <a:ext cx="1918256" cy="2535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4C3CFD-2E4E-AD4C-B908-8E52C03BF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1638" y="3812722"/>
            <a:ext cx="1920365" cy="19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8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4B495-B1EA-4DF2-BEF3-C424F27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Enigma</a:t>
            </a:r>
            <a:r>
              <a:rPr lang="zh-CN" altLang="en-US" dirty="0"/>
              <a:t>机的不随机特性（区分器）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3A98A-EF32-4357-82E3-19186DDA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80828-6B22-44C7-BDBF-FA1C150E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21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3360BA-C690-4058-BDAA-6A54213A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52" y="1276735"/>
            <a:ext cx="9869867" cy="479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29C43B-D435-4CC7-BD66-50686041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01" y="1836578"/>
            <a:ext cx="6868634" cy="2747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0D97A4-7CBF-4ADD-B221-45DCEC4B3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01" y="4584032"/>
            <a:ext cx="7052966" cy="15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5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69D75-8D44-9341-B754-18AD9334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zh-CN" altLang="en-US" dirty="0">
                <a:solidFill>
                  <a:srgbClr val="C00000"/>
                </a:solidFill>
              </a:rPr>
              <a:t>预测</a:t>
            </a:r>
            <a:r>
              <a:rPr kumimoji="1" lang="zh-CN" altLang="en-US" dirty="0"/>
              <a:t>特殊明密文的对应关系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crib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3826A-F5CC-AB41-912B-603BE91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唯密文攻击</a:t>
            </a:r>
            <a:endParaRPr lang="en-US" altLang="zh-CN" dirty="0"/>
          </a:p>
          <a:p>
            <a:r>
              <a:rPr lang="zh-CN" altLang="zh-CN" dirty="0"/>
              <a:t>人为失误</a:t>
            </a:r>
            <a:r>
              <a:rPr lang="zh-CN" altLang="en-US" dirty="0"/>
              <a:t>，语言习惯⇒</a:t>
            </a:r>
            <a:r>
              <a:rPr lang="en-US" altLang="zh-CN" dirty="0"/>
              <a:t> WETTER</a:t>
            </a:r>
            <a:r>
              <a:rPr lang="zh-CN" altLang="en-US" dirty="0"/>
              <a:t>、</a:t>
            </a:r>
            <a:r>
              <a:rPr lang="en-US" altLang="zh-CN" dirty="0"/>
              <a:t>Heil</a:t>
            </a:r>
            <a:r>
              <a:rPr lang="zh-CN" altLang="en-US" dirty="0"/>
              <a:t> </a:t>
            </a:r>
            <a:r>
              <a:rPr lang="en-US" altLang="zh-CN" dirty="0"/>
              <a:t>Hitler</a:t>
            </a:r>
            <a:r>
              <a:rPr lang="zh-CN" altLang="en-US" dirty="0"/>
              <a:t>等特殊单词的使用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若截获包含单词</a:t>
            </a:r>
            <a:r>
              <a:rPr lang="en-US" altLang="zh-CN" dirty="0"/>
              <a:t>WETTE</a:t>
            </a:r>
            <a:r>
              <a:rPr lang="zh-CN" altLang="en-US" dirty="0"/>
              <a:t>的明文对应的密文为</a:t>
            </a:r>
            <a:r>
              <a:rPr lang="en-US" altLang="zh-CN" dirty="0"/>
              <a:t>AETJWPXER</a:t>
            </a:r>
            <a:r>
              <a:rPr lang="zh-CN" altLang="en-US" dirty="0"/>
              <a:t>，则</a:t>
            </a:r>
            <a:r>
              <a:rPr lang="en-US" altLang="zh-CN" dirty="0"/>
              <a:t>WETTER</a:t>
            </a:r>
            <a:r>
              <a:rPr lang="zh-CN" altLang="en-US" dirty="0"/>
              <a:t>对应的密文</a:t>
            </a:r>
            <a:r>
              <a:rPr lang="zh-CN" altLang="en-US" dirty="0">
                <a:highlight>
                  <a:srgbClr val="FFFF00"/>
                </a:highlight>
              </a:rPr>
              <a:t>可能</a:t>
            </a:r>
            <a:r>
              <a:rPr lang="zh-CN" altLang="en-US" dirty="0"/>
              <a:t>为？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判断依据：明文不会加密为自身（区分，</a:t>
            </a:r>
            <a:r>
              <a:rPr lang="zh-CN" altLang="en-US" dirty="0">
                <a:solidFill>
                  <a:srgbClr val="FF0000"/>
                </a:solidFill>
              </a:rPr>
              <a:t>概率的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zh-CN" dirty="0"/>
              <a:t>在获知密文的位置之后，我们便可以将明文与密文联系起来，这种明密文组合被称作克利巴（</a:t>
            </a:r>
            <a:r>
              <a:rPr lang="en-US" altLang="zh-CN" dirty="0"/>
              <a:t>Crib</a:t>
            </a:r>
            <a:r>
              <a:rPr lang="zh-CN" altLang="zh-CN" dirty="0"/>
              <a:t>）</a:t>
            </a:r>
            <a:r>
              <a:rPr lang="zh-CN" altLang="en-US" dirty="0"/>
              <a:t>，</a:t>
            </a:r>
            <a:r>
              <a:rPr lang="zh-CN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获得明密文对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39BDBD-63B5-0040-BC2B-F0F1C38E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22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9EB3A6-03E9-6F42-A270-ED4F0BC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012" y="3077307"/>
            <a:ext cx="8826500" cy="1422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583648F-4F00-7A4D-9086-8727DCD8EDD6}"/>
              </a:ext>
            </a:extLst>
          </p:cNvPr>
          <p:cNvSpPr/>
          <p:nvPr/>
        </p:nvSpPr>
        <p:spPr>
          <a:xfrm>
            <a:off x="8317283" y="3273111"/>
            <a:ext cx="1665963" cy="7139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35B26A3-160A-DF4F-B0C5-128780F06496}"/>
                  </a:ext>
                </a:extLst>
              </p:cNvPr>
              <p:cNvSpPr/>
              <p:nvPr/>
            </p:nvSpPr>
            <p:spPr>
              <a:xfrm>
                <a:off x="8602094" y="284581"/>
                <a:ext cx="1575560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36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zh-CN" sz="36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35B26A3-160A-DF4F-B0C5-128780F06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094" y="284581"/>
                <a:ext cx="157556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27999FEE-A61F-6A4E-BE79-D0D37BF32FAF}"/>
              </a:ext>
            </a:extLst>
          </p:cNvPr>
          <p:cNvSpPr/>
          <p:nvPr/>
        </p:nvSpPr>
        <p:spPr>
          <a:xfrm>
            <a:off x="9157185" y="716344"/>
            <a:ext cx="295465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不可能事件！</a:t>
            </a:r>
            <a:endParaRPr lang="en-US" altLang="zh-CN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特殊现象！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27EF17-8770-44AE-9E3D-900C33CC11F2}"/>
              </a:ext>
            </a:extLst>
          </p:cNvPr>
          <p:cNvSpPr/>
          <p:nvPr/>
        </p:nvSpPr>
        <p:spPr>
          <a:xfrm>
            <a:off x="5970239" y="3222811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138DF4-E1E6-4262-A0E3-0418973E501E}"/>
              </a:ext>
            </a:extLst>
          </p:cNvPr>
          <p:cNvSpPr/>
          <p:nvPr/>
        </p:nvSpPr>
        <p:spPr>
          <a:xfrm>
            <a:off x="3163756" y="3222811"/>
            <a:ext cx="1665963" cy="7139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/>
          </a:p>
        </p:txBody>
      </p:sp>
    </p:spTree>
    <p:extLst>
      <p:ext uri="{BB962C8B-B14F-4D97-AF65-F5344CB8AC3E}">
        <p14:creationId xmlns:p14="http://schemas.microsoft.com/office/powerpoint/2010/main" val="40988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/>
      <p:bldP spid="8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B9F6E-C5CD-DD45-8FBB-C4B8620A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恢复扰频器设置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6A46B2-A72D-B443-B106-120CFBB2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发现特殊的</a:t>
            </a:r>
            <a:r>
              <a:rPr kumimoji="1" lang="en-US" altLang="zh-CN" dirty="0"/>
              <a:t>Crib</a:t>
            </a:r>
            <a:r>
              <a:rPr kumimoji="1" lang="zh-CN" altLang="en-US" dirty="0"/>
              <a:t>：</a:t>
            </a:r>
            <a:r>
              <a:rPr lang="zh-CN" altLang="zh-CN" dirty="0"/>
              <a:t>内部能形成一个</a:t>
            </a:r>
            <a:r>
              <a:rPr lang="zh-CN" altLang="zh-CN" dirty="0">
                <a:solidFill>
                  <a:srgbClr val="C00000"/>
                </a:solidFill>
              </a:rPr>
              <a:t>环路</a:t>
            </a:r>
            <a:r>
              <a:rPr lang="zh-CN" altLang="zh-CN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zh-CN" dirty="0"/>
              <a:t>在加密</a:t>
            </a:r>
            <a:r>
              <a:rPr lang="en-US" altLang="zh-CN" dirty="0"/>
              <a:t>W</a:t>
            </a:r>
            <a:r>
              <a:rPr lang="zh-CN" altLang="zh-CN" dirty="0"/>
              <a:t>、</a:t>
            </a:r>
            <a:r>
              <a:rPr lang="en-US" altLang="zh-CN" dirty="0"/>
              <a:t>E</a:t>
            </a:r>
            <a:r>
              <a:rPr lang="zh-CN" altLang="zh-CN" dirty="0"/>
              <a:t>、</a:t>
            </a:r>
            <a:r>
              <a:rPr lang="en-US" altLang="zh-CN" dirty="0"/>
              <a:t>T</a:t>
            </a:r>
            <a:r>
              <a:rPr lang="zh-CN" altLang="zh-CN" dirty="0"/>
              <a:t>时，</a:t>
            </a:r>
            <a:r>
              <a:rPr lang="en-US" altLang="zh-CN" dirty="0"/>
              <a:t>Enigma</a:t>
            </a:r>
            <a:r>
              <a:rPr lang="zh-CN" altLang="zh-CN" dirty="0"/>
              <a:t>密码机线路接线板上的设置和选取的扰频器</a:t>
            </a:r>
            <a:r>
              <a:rPr lang="zh-CN" altLang="en-US" dirty="0"/>
              <a:t>在一天内</a:t>
            </a:r>
            <a:r>
              <a:rPr lang="zh-CN" altLang="zh-CN" dirty="0"/>
              <a:t>是</a:t>
            </a:r>
            <a:r>
              <a:rPr lang="zh-CN" altLang="zh-CN" dirty="0">
                <a:solidFill>
                  <a:srgbClr val="C00000"/>
                </a:solidFill>
              </a:rPr>
              <a:t>不变</a:t>
            </a:r>
            <a:r>
              <a:rPr lang="zh-CN" altLang="zh-CN" dirty="0"/>
              <a:t>的，唯一的不同</a:t>
            </a:r>
            <a:r>
              <a:rPr lang="zh-CN" altLang="en-US" b="1" dirty="0">
                <a:solidFill>
                  <a:srgbClr val="FF0000"/>
                </a:solidFill>
              </a:rPr>
              <a:t>很可能仅</a:t>
            </a:r>
            <a:r>
              <a:rPr lang="zh-CN" altLang="zh-CN" dirty="0"/>
              <a:t>在于</a:t>
            </a:r>
            <a:r>
              <a:rPr lang="zh-CN" altLang="zh-CN" dirty="0">
                <a:solidFill>
                  <a:srgbClr val="C00000"/>
                </a:solidFill>
              </a:rPr>
              <a:t>快速扰频器</a:t>
            </a:r>
            <a:r>
              <a:rPr lang="zh-CN" altLang="zh-CN" dirty="0"/>
              <a:t>的</a:t>
            </a:r>
            <a:r>
              <a:rPr lang="zh-CN" altLang="en-US" dirty="0"/>
              <a:t>取值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9541C-5D32-EB4B-A7DA-19D9A674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23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5F6959-1FF5-F249-BD0A-B9B15F8A5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743" y="3041845"/>
            <a:ext cx="16106460" cy="30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1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3E58F0-7798-2F44-94F7-FC6C671C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87" y="1877342"/>
            <a:ext cx="5543535" cy="2583497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9D9A5CDF-CCCE-6044-91FB-9C6F5525E610}"/>
              </a:ext>
            </a:extLst>
          </p:cNvPr>
          <p:cNvGrpSpPr/>
          <p:nvPr/>
        </p:nvGrpSpPr>
        <p:grpSpPr>
          <a:xfrm>
            <a:off x="3117166" y="1877340"/>
            <a:ext cx="5182209" cy="3215799"/>
            <a:chOff x="3117159" y="1877335"/>
            <a:chExt cx="5182209" cy="321579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F69B631-C509-5441-BBA0-0E8D775A2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7159" y="4460832"/>
              <a:ext cx="5182209" cy="405652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E70EAE01-D56D-FD42-AAB6-98C771B39974}"/>
                </a:ext>
              </a:extLst>
            </p:cNvPr>
            <p:cNvCxnSpPr/>
            <p:nvPr/>
          </p:nvCxnSpPr>
          <p:spPr>
            <a:xfrm>
              <a:off x="3569918" y="1877335"/>
              <a:ext cx="0" cy="319570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091832A0-5887-2843-B0E4-8E0B9480E9FC}"/>
                </a:ext>
              </a:extLst>
            </p:cNvPr>
            <p:cNvCxnSpPr/>
            <p:nvPr/>
          </p:nvCxnSpPr>
          <p:spPr>
            <a:xfrm>
              <a:off x="4636718" y="1877335"/>
              <a:ext cx="0" cy="319570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172D2CC-3324-7E48-AF4C-2F2491F107AA}"/>
                </a:ext>
              </a:extLst>
            </p:cNvPr>
            <p:cNvCxnSpPr/>
            <p:nvPr/>
          </p:nvCxnSpPr>
          <p:spPr>
            <a:xfrm>
              <a:off x="5645849" y="1877335"/>
              <a:ext cx="0" cy="319570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7A07CF46-86D6-284C-B74F-369B54D7F16E}"/>
                </a:ext>
              </a:extLst>
            </p:cNvPr>
            <p:cNvCxnSpPr/>
            <p:nvPr/>
          </p:nvCxnSpPr>
          <p:spPr>
            <a:xfrm>
              <a:off x="6703513" y="1877335"/>
              <a:ext cx="0" cy="319570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CCA388B7-2A3B-6246-9429-1AB367DB0418}"/>
                </a:ext>
              </a:extLst>
            </p:cNvPr>
            <p:cNvCxnSpPr/>
            <p:nvPr/>
          </p:nvCxnSpPr>
          <p:spPr>
            <a:xfrm>
              <a:off x="7605387" y="1897427"/>
              <a:ext cx="0" cy="319570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19743AA9-16CF-3B40-871D-00864B438E5C}"/>
              </a:ext>
            </a:extLst>
          </p:cNvPr>
          <p:cNvSpPr/>
          <p:nvPr/>
        </p:nvSpPr>
        <p:spPr>
          <a:xfrm>
            <a:off x="8832774" y="2761149"/>
            <a:ext cx="24929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重复！</a:t>
            </a:r>
            <a:endParaRPr lang="en-US" altLang="zh-CN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特殊现象！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49F6AC-1CA6-A84C-9657-53103CE8D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375" y="324579"/>
            <a:ext cx="3175000" cy="1346200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E5FF9F4F-132C-3547-83E0-CE09F3749BE0}"/>
              </a:ext>
            </a:extLst>
          </p:cNvPr>
          <p:cNvCxnSpPr>
            <a:cxnSpLocks/>
          </p:cNvCxnSpPr>
          <p:nvPr/>
        </p:nvCxnSpPr>
        <p:spPr>
          <a:xfrm>
            <a:off x="7112161" y="983848"/>
            <a:ext cx="47803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1443F21-3F40-9A4A-A5FB-28041D4C09F8}"/>
              </a:ext>
            </a:extLst>
          </p:cNvPr>
          <p:cNvSpPr/>
          <p:nvPr/>
        </p:nvSpPr>
        <p:spPr>
          <a:xfrm>
            <a:off x="7583235" y="480460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明文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96D78F2-1EED-7C47-B910-728C7CF00A64}"/>
              </a:ext>
            </a:extLst>
          </p:cNvPr>
          <p:cNvSpPr/>
          <p:nvPr/>
        </p:nvSpPr>
        <p:spPr>
          <a:xfrm>
            <a:off x="7583235" y="1036543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密文</a:t>
            </a:r>
          </a:p>
        </p:txBody>
      </p:sp>
    </p:spTree>
    <p:extLst>
      <p:ext uri="{BB962C8B-B14F-4D97-AF65-F5344CB8AC3E}">
        <p14:creationId xmlns:p14="http://schemas.microsoft.com/office/powerpoint/2010/main" val="156411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6C6F681-926C-4B96-B0D7-9B8FFF4F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625" y="188640"/>
            <a:ext cx="6178094" cy="55557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BFFBF2-7FBE-FF41-BF29-67C9FAFB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环路克利巴导致组件的</a:t>
            </a:r>
            <a:r>
              <a:rPr kumimoji="1" lang="zh-CN" altLang="en-US" dirty="0">
                <a:solidFill>
                  <a:srgbClr val="C00000"/>
                </a:solidFill>
              </a:rPr>
              <a:t>分割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3E3201-6363-7349-939C-7A2CF938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24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6C1A96-631B-0141-A9F3-F4FB9DADB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3" y="2509729"/>
            <a:ext cx="3619500" cy="2540000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7285AA8B-E50C-B849-8C3F-EE5A1CD25FFB}"/>
              </a:ext>
            </a:extLst>
          </p:cNvPr>
          <p:cNvSpPr/>
          <p:nvPr/>
        </p:nvSpPr>
        <p:spPr>
          <a:xfrm>
            <a:off x="4308953" y="3457190"/>
            <a:ext cx="914400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102F6-61A5-BD4A-A357-FAD561F1B482}"/>
              </a:ext>
            </a:extLst>
          </p:cNvPr>
          <p:cNvSpPr/>
          <p:nvPr/>
        </p:nvSpPr>
        <p:spPr>
          <a:xfrm>
            <a:off x="6852235" y="2920714"/>
            <a:ext cx="1450667" cy="3256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B29FE3-549C-4643-A793-AD411C24DA92}"/>
              </a:ext>
            </a:extLst>
          </p:cNvPr>
          <p:cNvSpPr/>
          <p:nvPr/>
        </p:nvSpPr>
        <p:spPr>
          <a:xfrm>
            <a:off x="8952183" y="2955162"/>
            <a:ext cx="1450667" cy="3256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3CFC7C9-6952-784B-A95C-80E8BB6F2FBF}"/>
              </a:ext>
            </a:extLst>
          </p:cNvPr>
          <p:cNvSpPr/>
          <p:nvPr/>
        </p:nvSpPr>
        <p:spPr>
          <a:xfrm>
            <a:off x="5584599" y="2891711"/>
            <a:ext cx="674557" cy="485383"/>
          </a:xfrm>
          <a:prstGeom prst="ellipse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B024880-91C7-A64D-BFAA-6F070F6C7664}"/>
              </a:ext>
            </a:extLst>
          </p:cNvPr>
          <p:cNvSpPr/>
          <p:nvPr/>
        </p:nvSpPr>
        <p:spPr>
          <a:xfrm>
            <a:off x="10930566" y="2875307"/>
            <a:ext cx="674557" cy="485383"/>
          </a:xfrm>
          <a:prstGeom prst="ellipse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143515-2E86-4F48-9AF2-144B31189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30" y="968592"/>
            <a:ext cx="10363200" cy="4975448"/>
          </a:xfrm>
        </p:spPr>
        <p:txBody>
          <a:bodyPr>
            <a:normAutofit/>
          </a:bodyPr>
          <a:lstStyle/>
          <a:p>
            <a:r>
              <a:rPr lang="zh-CN" altLang="en-US" dirty="0"/>
              <a:t>设加密</a:t>
            </a:r>
            <a:r>
              <a:rPr lang="en-US" altLang="zh-CN" dirty="0"/>
              <a:t>W</a:t>
            </a:r>
            <a:r>
              <a:rPr lang="zh-CN" altLang="en-US" dirty="0"/>
              <a:t>时扰频器组合的初始值为</a:t>
            </a:r>
            <a:r>
              <a:rPr lang="en-US" altLang="zh-CN" dirty="0"/>
              <a:t>(</a:t>
            </a:r>
            <a:r>
              <a:rPr lang="en-US" altLang="zh-CN" dirty="0" err="1"/>
              <a:t>x,y,z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kumimoji="1" lang="zh-CN" altLang="en-US" dirty="0"/>
              <a:t>线路接线板的作用被消除了！</a:t>
            </a:r>
            <a:endParaRPr kumimoji="1" lang="en-US" altLang="zh-CN" dirty="0"/>
          </a:p>
          <a:p>
            <a:r>
              <a:rPr kumimoji="1" lang="zh-CN" altLang="en-US" dirty="0"/>
              <a:t>不随机现象：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0</a:t>
            </a:r>
            <a:r>
              <a:rPr kumimoji="1" lang="zh-CN" altLang="en-US" dirty="0"/>
              <a:t>进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0</a:t>
            </a:r>
            <a:r>
              <a:rPr kumimoji="1" lang="zh-CN" altLang="en-US" dirty="0"/>
              <a:t>出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如何识别？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A81218-F424-7347-90EF-FA6F035578DD}"/>
              </a:ext>
            </a:extLst>
          </p:cNvPr>
          <p:cNvSpPr/>
          <p:nvPr/>
        </p:nvSpPr>
        <p:spPr>
          <a:xfrm>
            <a:off x="5478686" y="239613"/>
            <a:ext cx="6225859" cy="2649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6C0C55B-648E-4D87-9A4A-A2383192D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337" y="1812140"/>
            <a:ext cx="5496559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0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7" grpId="0" animBg="1"/>
      <p:bldP spid="16" grpId="0" animBg="1"/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1D3C-5EF3-7046-A7DE-EE5F3D52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环路识别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D59160-91C4-DF43-84D3-8722CCDB45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031863"/>
                <a:ext cx="11036808" cy="49754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/>
                  <a:t>注意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的具体值</a:t>
                </a:r>
                <a:r>
                  <a:rPr lang="zh-CN" altLang="en-US" dirty="0"/>
                  <a:t>未知</a:t>
                </a:r>
                <a:endParaRPr lang="en-US" altLang="zh-CN" dirty="0"/>
              </a:p>
              <a:p>
                <a:r>
                  <a:rPr lang="zh-CN" altLang="zh-CN" dirty="0"/>
                  <a:t>将第一台逆向扰频器组合的</a:t>
                </a:r>
                <a:r>
                  <a:rPr lang="en-US" altLang="zh-CN" dirty="0"/>
                  <a:t>26</a:t>
                </a:r>
                <a:r>
                  <a:rPr lang="zh-CN" altLang="zh-CN" dirty="0"/>
                  <a:t>个输出字母与第二台扰频器组合的相对应的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26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个输入字母用导线连接</a:t>
                </a:r>
                <a:r>
                  <a:rPr lang="zh-CN" altLang="zh-CN" dirty="0"/>
                  <a:t>起来</a:t>
                </a:r>
                <a:r>
                  <a:rPr lang="zh-CN" altLang="en-US" dirty="0"/>
                  <a:t>，类似连接第二三台；第三一台</a:t>
                </a:r>
                <a:endParaRPr lang="en-US" altLang="zh-CN" dirty="0"/>
              </a:p>
              <a:p>
                <a:r>
                  <a:rPr lang="zh-CN" altLang="en-US" dirty="0"/>
                  <a:t>检验：</a:t>
                </a:r>
                <a:r>
                  <a:rPr lang="zh-CN" altLang="zh-CN" dirty="0"/>
                  <a:t>在这</a:t>
                </a:r>
                <a:r>
                  <a:rPr lang="en-US" altLang="zh-CN" dirty="0"/>
                  <a:t>26</a:t>
                </a:r>
                <a:r>
                  <a:rPr lang="zh-CN" altLang="zh-CN" dirty="0"/>
                  <a:t>条回路上各安装一个灯泡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从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个转子中有序选择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个，放入三台连接好的扰频器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穷举第一个</a:t>
                </a:r>
                <a:r>
                  <a:rPr lang="zh-CN" altLang="zh-CN" dirty="0"/>
                  <a:t>扰频器组合</a:t>
                </a:r>
                <a:r>
                  <a:rPr lang="zh-CN" altLang="en-US" dirty="0"/>
                  <a:t>起始点</a:t>
                </a:r>
                <a:r>
                  <a:rPr lang="en-US" altLang="zh-CN" dirty="0"/>
                  <a:t>(</a:t>
                </a:r>
                <a:r>
                  <a:rPr lang="en-US" altLang="zh-CN" i="1" dirty="0" err="1"/>
                  <a:t>x</a:t>
                </a:r>
                <a:r>
                  <a:rPr lang="en-US" altLang="zh-CN" dirty="0" err="1"/>
                  <a:t>,</a:t>
                </a:r>
                <a:r>
                  <a:rPr lang="en-US" altLang="zh-CN" i="1" dirty="0" err="1"/>
                  <a:t>y</a:t>
                </a:r>
                <a:r>
                  <a:rPr lang="en-US" altLang="zh-CN" dirty="0" err="1"/>
                  <a:t>,</a:t>
                </a:r>
                <a:r>
                  <a:rPr lang="en-US" altLang="zh-CN" i="1" dirty="0" err="1"/>
                  <a:t>z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的所有可能，相应调整三个组合的起始点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当这</a:t>
                </a:r>
                <a:r>
                  <a:rPr lang="en-US" altLang="zh-CN" dirty="0"/>
                  <a:t>26</a:t>
                </a:r>
                <a:r>
                  <a:rPr lang="zh-CN" altLang="zh-CN" dirty="0"/>
                  <a:t>个灯泡有亮的情况出现时，即表明此时的设置</a:t>
                </a:r>
                <a:r>
                  <a:rPr lang="zh-CN" altLang="zh-CN" b="1" dirty="0">
                    <a:solidFill>
                      <a:srgbClr val="FF0000"/>
                    </a:solidFill>
                  </a:rPr>
                  <a:t>可能</a:t>
                </a:r>
                <a:r>
                  <a:rPr lang="zh-CN" altLang="zh-CN" dirty="0"/>
                  <a:t>是正确的，同时</a:t>
                </a:r>
                <a:r>
                  <a:rPr lang="zh-CN" altLang="zh-CN" b="1" dirty="0">
                    <a:solidFill>
                      <a:srgbClr val="FF0000"/>
                    </a:solidFill>
                  </a:rPr>
                  <a:t>获知</a:t>
                </a:r>
                <a:r>
                  <a:rPr lang="zh-CN" altLang="zh-CN" dirty="0"/>
                  <a:t>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的具体的值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利用其他克利巴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验证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D59160-91C4-DF43-84D3-8722CCDB45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031863"/>
                <a:ext cx="11036808" cy="4975448"/>
              </a:xfrm>
              <a:blipFill>
                <a:blip r:embed="rId3"/>
                <a:stretch>
                  <a:fillRect l="-718" t="-1593" r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B1B4A6-325E-464E-9D7B-32C0B70E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25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27B54F-202D-6C4B-A890-F81F64079B38}"/>
              </a:ext>
            </a:extLst>
          </p:cNvPr>
          <p:cNvSpPr txBox="1"/>
          <p:nvPr/>
        </p:nvSpPr>
        <p:spPr>
          <a:xfrm>
            <a:off x="8354862" y="3222813"/>
            <a:ext cx="2093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穷举密钥</a:t>
            </a:r>
            <a:r>
              <a:rPr kumimoji="1" lang="en-US" altLang="zh-CN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</a:t>
            </a:r>
            <a:r>
              <a:rPr kumimoji="1" lang="en-US" altLang="zh-CN" sz="24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kumimoji="1" lang="zh-CN" altLang="en-US" sz="2400" baseline="-25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26A99-0D31-0947-86B6-60FEC51C48BE}"/>
              </a:ext>
            </a:extLst>
          </p:cNvPr>
          <p:cNvSpPr txBox="1"/>
          <p:nvPr/>
        </p:nvSpPr>
        <p:spPr>
          <a:xfrm>
            <a:off x="8305872" y="4383153"/>
            <a:ext cx="312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正确密钥的判定条件</a:t>
            </a:r>
            <a:endParaRPr kumimoji="1" lang="zh-CN" altLang="en-US" sz="2400" baseline="-25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325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DED9B-88F2-4183-96C6-E021155B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9BA59-30FB-436F-B851-307EFD948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以上亮灯测试中，错误密钥（随机选取的密钥）也使回路亮灯的概率</a:t>
            </a:r>
            <a:endParaRPr lang="en-US" altLang="zh-CN" dirty="0"/>
          </a:p>
          <a:p>
            <a:r>
              <a:rPr lang="zh-CN" altLang="en-US" dirty="0"/>
              <a:t>提示：错排问题</a:t>
            </a:r>
            <a:endParaRPr lang="en-US" altLang="zh-CN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63.2%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B3CE69-5CF9-465D-9FF6-0B99759F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26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59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6904F-B980-ED46-91EF-766E7EE1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5" y="188640"/>
            <a:ext cx="10709753" cy="928144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连接多台机器恢复正确的扰频器设置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E43DC0-8004-C34E-9CC6-2124B0FA1F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542" y="1196752"/>
                <a:ext cx="10897444" cy="544116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连接</a:t>
                </a:r>
                <a:r>
                  <a:rPr lang="zh-CN" altLang="zh-CN" dirty="0"/>
                  <a:t>三台</a:t>
                </a:r>
                <a:r>
                  <a:rPr lang="zh-CN" altLang="en-US" dirty="0"/>
                  <a:t>扰频器</a:t>
                </a:r>
                <a:endParaRPr lang="en-US" altLang="zh-CN" dirty="0"/>
              </a:p>
              <a:p>
                <a:r>
                  <a:rPr lang="zh-CN" altLang="en-US" dirty="0"/>
                  <a:t>选择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个转子</a:t>
                </a:r>
                <a:endParaRPr lang="en-US" altLang="zh-CN" dirty="0"/>
              </a:p>
              <a:p>
                <a:r>
                  <a:rPr lang="zh-CN" altLang="en-US" dirty="0"/>
                  <a:t>穷举扰频器组合的起始点</a:t>
                </a:r>
                <a:r>
                  <a:rPr lang="en-US" altLang="zh-CN" dirty="0"/>
                  <a:t>(</a:t>
                </a:r>
                <a:r>
                  <a:rPr lang="en-US" altLang="zh-CN" i="1" dirty="0" err="1"/>
                  <a:t>x</a:t>
                </a:r>
                <a:r>
                  <a:rPr lang="en-US" altLang="zh-CN" dirty="0" err="1"/>
                  <a:t>,</a:t>
                </a:r>
                <a:r>
                  <a:rPr lang="en-US" altLang="zh-CN" i="1" dirty="0" err="1"/>
                  <a:t>y</a:t>
                </a:r>
                <a:r>
                  <a:rPr lang="en-US" altLang="zh-CN" dirty="0" err="1"/>
                  <a:t>,</a:t>
                </a:r>
                <a:r>
                  <a:rPr lang="en-US" altLang="zh-CN" i="1" dirty="0" err="1"/>
                  <a:t>z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正确密钥：</a:t>
                </a:r>
                <a:r>
                  <a:rPr lang="en-US" altLang="zh-CN" dirty="0"/>
                  <a:t>26</a:t>
                </a:r>
                <a:r>
                  <a:rPr lang="zh-CN" altLang="en-US" dirty="0"/>
                  <a:t>条回路至少存在一条灯亮</a:t>
                </a:r>
                <a:endParaRPr lang="en-US" altLang="zh-CN" dirty="0"/>
              </a:p>
              <a:p>
                <a:r>
                  <a:rPr lang="zh-CN" altLang="en-US" dirty="0"/>
                  <a:t>错误密钥：</a:t>
                </a:r>
                <a:r>
                  <a:rPr lang="en-US" altLang="zh-CN" dirty="0"/>
                  <a:t> 26</a:t>
                </a:r>
                <a:r>
                  <a:rPr lang="zh-CN" altLang="en-US" dirty="0"/>
                  <a:t>条回路中以概率</a:t>
                </a:r>
                <a:r>
                  <a:rPr lang="en-US" altLang="zh-CN" dirty="0"/>
                  <a:t>63.2%</a:t>
                </a:r>
                <a:r>
                  <a:rPr lang="zh-CN" altLang="en-US" dirty="0"/>
                  <a:t>的概率至少一条灯亮</a:t>
                </a:r>
                <a:endParaRPr lang="en-US" altLang="zh-CN" dirty="0"/>
              </a:p>
              <a:p>
                <a:r>
                  <a:rPr lang="zh-CN" altLang="en-US" dirty="0"/>
                  <a:t>穷搜</a:t>
                </a:r>
                <a:r>
                  <a:rPr lang="zh-CN" altLang="zh-CN" dirty="0"/>
                  <a:t>扰频器设置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26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zh-CN" altLang="en-US" dirty="0"/>
                  <a:t>种可能</a:t>
                </a:r>
                <a:endParaRPr lang="en-US" altLang="zh-CN" dirty="0"/>
              </a:p>
              <a:p>
                <a:r>
                  <a:rPr lang="zh-CN" altLang="en-US" dirty="0"/>
                  <a:t>需多个环路或结合线路接线板的恢复继续筛选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E43DC0-8004-C34E-9CC6-2124B0FA1F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542" y="1196752"/>
                <a:ext cx="10897444" cy="5441160"/>
              </a:xfrm>
              <a:blipFill>
                <a:blip r:embed="rId3"/>
                <a:stretch>
                  <a:fillRect l="-783" t="-1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6AC2E6-742C-1F4C-B288-A4FB0D79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27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F6D16A-2EFF-4BB9-91EB-95C346691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695" y="989113"/>
            <a:ext cx="4871515" cy="31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DB1AD-83C7-4139-A16B-E6AC7355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恢复扰频器设置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B9FE2E-3C7E-4B96-BEB7-511F95F38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进一步优化：并行，</a:t>
                </a:r>
                <a:r>
                  <a:rPr lang="zh-CN" altLang="zh-CN" dirty="0"/>
                  <a:t>可以同时开展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CN" dirty="0"/>
                  <a:t>=60</a:t>
                </a:r>
                <a:r>
                  <a:rPr lang="zh-CN" altLang="zh-CN" dirty="0"/>
                  <a:t>组这样的测试</a:t>
                </a:r>
                <a:r>
                  <a:rPr lang="zh-CN" altLang="en-US" dirty="0"/>
                  <a:t>，每组测试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26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=17576</m:t>
                    </m:r>
                  </m:oMath>
                </a14:m>
                <a:r>
                  <a:rPr kumimoji="1" lang="zh-CN" altLang="en-US" dirty="0"/>
                  <a:t>种可能。</a:t>
                </a:r>
                <a:r>
                  <a:rPr lang="zh-CN" altLang="en-US" dirty="0"/>
                  <a:t>或更多组</a:t>
                </a:r>
                <a:r>
                  <a:rPr lang="en-US" altLang="zh-CN" dirty="0"/>
                  <a:t>……</a:t>
                </a:r>
                <a:endParaRPr kumimoji="1" lang="zh-CN" altLang="en-US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密钥空间的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分割</a:t>
                </a:r>
                <a:r>
                  <a:rPr lang="zh-CN" altLang="en-US" dirty="0"/>
                  <a:t>：</a:t>
                </a:r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B9FE2E-3C7E-4B96-BEB7-511F95F38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 t="-1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ECC959-936F-4067-A239-5C0744E8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28</a:t>
            </a:fld>
            <a:endParaRPr lang="zh-CN" alt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F23FC88-3C6C-4EC8-BDF6-8A15C75162FE}"/>
                  </a:ext>
                </a:extLst>
              </p:cNvPr>
              <p:cNvSpPr/>
              <p:nvPr/>
            </p:nvSpPr>
            <p:spPr>
              <a:xfrm>
                <a:off x="5051323" y="3226402"/>
                <a:ext cx="2089354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67.1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47.1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F23FC88-3C6C-4EC8-BDF6-8A15C7516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323" y="3226402"/>
                <a:ext cx="2089354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23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58F0C-AC7C-6A48-B638-8461F6C9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恢复线路接线板设置（依据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946582-A141-9142-AAC2-7B791ECF9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对每一组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满足环路</a:t>
                </a:r>
                <a:r>
                  <a:rPr lang="en-US" altLang="zh-CN" dirty="0"/>
                  <a:t>Crib</a:t>
                </a:r>
                <a:r>
                  <a:rPr lang="zh-CN" altLang="en-US" dirty="0"/>
                  <a:t>的</a:t>
                </a:r>
                <a:r>
                  <a:rPr kumimoji="1" lang="en-US" altLang="zh-CN" i="1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K</a:t>
                </a:r>
                <a:r>
                  <a:rPr kumimoji="1" lang="en-US" altLang="zh-CN" baseline="-250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r>
                  <a:rPr lang="zh-CN" altLang="en-US" dirty="0"/>
                  <a:t>，还得到了什么？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的具体值</a:t>
                </a:r>
                <a:r>
                  <a:rPr lang="zh-CN" altLang="en-US" dirty="0"/>
                  <a:t>！</a:t>
                </a:r>
                <a:endParaRPr lang="en-US" altLang="zh-CN" dirty="0"/>
              </a:p>
              <a:p>
                <a:r>
                  <a:rPr lang="zh-CN" altLang="en-US" dirty="0"/>
                  <a:t>即</a:t>
                </a:r>
                <a:r>
                  <a:rPr lang="zh-CN" altLang="zh-CN" dirty="0"/>
                  <a:t>线路连接板上字母</a:t>
                </a:r>
                <a:r>
                  <a:rPr lang="en-US" altLang="zh-CN" dirty="0"/>
                  <a:t>W</a:t>
                </a:r>
                <a:r>
                  <a:rPr lang="zh-CN" altLang="zh-CN" dirty="0"/>
                  <a:t>、</a:t>
                </a:r>
                <a:r>
                  <a:rPr lang="en-US" altLang="zh-CN" dirty="0"/>
                  <a:t>E</a:t>
                </a:r>
                <a:r>
                  <a:rPr lang="zh-CN" altLang="zh-CN" dirty="0"/>
                  <a:t>、</a:t>
                </a:r>
                <a:r>
                  <a:rPr lang="en-US" altLang="zh-CN" dirty="0"/>
                  <a:t>T</a:t>
                </a:r>
                <a:r>
                  <a:rPr lang="zh-CN" altLang="zh-CN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之间的连线情况</a:t>
                </a:r>
                <a:r>
                  <a:rPr lang="zh-CN" altLang="en-US" dirty="0"/>
                  <a:t>！</a:t>
                </a:r>
                <a:endParaRPr lang="zh-C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946582-A141-9142-AAC2-7B791ECF9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58" t="-1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082667-AE42-284B-8FF0-EFA9817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29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F200CB-4984-C24F-AF0E-1E8C8D96A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252" y="3025203"/>
            <a:ext cx="4891791" cy="31630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9726E9-DCC2-764D-B6C1-3C898A75B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04" y="3021009"/>
            <a:ext cx="4800579" cy="2701491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9590DF6D-2D29-C348-B354-53380944E25E}"/>
              </a:ext>
            </a:extLst>
          </p:cNvPr>
          <p:cNvSpPr/>
          <p:nvPr/>
        </p:nvSpPr>
        <p:spPr>
          <a:xfrm>
            <a:off x="5456968" y="4146290"/>
            <a:ext cx="914400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DCF837-F56F-5A4E-B560-17CEE2A217D7}"/>
              </a:ext>
            </a:extLst>
          </p:cNvPr>
          <p:cNvSpPr/>
          <p:nvPr/>
        </p:nvSpPr>
        <p:spPr>
          <a:xfrm>
            <a:off x="8376834" y="1547775"/>
            <a:ext cx="301779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还有么？</a:t>
            </a:r>
          </a:p>
        </p:txBody>
      </p:sp>
    </p:spTree>
    <p:extLst>
      <p:ext uri="{BB962C8B-B14F-4D97-AF65-F5344CB8AC3E}">
        <p14:creationId xmlns:p14="http://schemas.microsoft.com/office/powerpoint/2010/main" val="376317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6E3927-A712-D942-96A6-E31F3B49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278" y="-240024"/>
            <a:ext cx="3228892" cy="20913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3D6F6A-A014-9848-B351-E28D8A09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Enigma</a:t>
            </a:r>
            <a:r>
              <a:rPr kumimoji="1" lang="zh-CN" altLang="en-US" dirty="0"/>
              <a:t>（恩尼格码）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8A2DB-70F3-8145-81F3-95ADA2E0F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088464"/>
            <a:ext cx="10363200" cy="4975448"/>
          </a:xfrm>
        </p:spPr>
        <p:txBody>
          <a:bodyPr>
            <a:normAutofit/>
          </a:bodyPr>
          <a:lstStyle/>
          <a:p>
            <a:r>
              <a:rPr lang="zh-CN" altLang="en-US" dirty="0"/>
              <a:t>古典密码的安全性分析：频率分析法→多表代换</a:t>
            </a:r>
            <a:endParaRPr lang="en-US" altLang="zh-CN" dirty="0"/>
          </a:p>
          <a:p>
            <a:r>
              <a:rPr lang="en-US" altLang="zh-CN" dirty="0"/>
              <a:t>1918</a:t>
            </a:r>
            <a:r>
              <a:rPr lang="zh-CN" altLang="en-US" dirty="0"/>
              <a:t>年，德国发明家亚瑟</a:t>
            </a:r>
            <a:r>
              <a:rPr lang="en-US" altLang="zh-CN" dirty="0"/>
              <a:t>·</a:t>
            </a:r>
            <a:r>
              <a:rPr lang="zh-CN" altLang="en-US" dirty="0"/>
              <a:t>谢尔比乌斯</a:t>
            </a:r>
            <a:r>
              <a:rPr lang="zh-CN" altLang="zh-CN" dirty="0"/>
              <a:t>（</a:t>
            </a:r>
            <a:r>
              <a:rPr lang="en-US" altLang="zh-CN" dirty="0"/>
              <a:t>Arthur </a:t>
            </a:r>
            <a:r>
              <a:rPr lang="en-US" altLang="zh-CN" dirty="0" err="1"/>
              <a:t>Scherbius</a:t>
            </a:r>
            <a:r>
              <a:rPr lang="zh-CN" altLang="zh-CN" dirty="0"/>
              <a:t>）</a:t>
            </a:r>
            <a:endParaRPr lang="en-US" altLang="zh-CN" dirty="0"/>
          </a:p>
          <a:p>
            <a:r>
              <a:rPr lang="zh-CN" altLang="zh-CN" dirty="0"/>
              <a:t>最初版本</a:t>
            </a:r>
            <a:r>
              <a:rPr lang="zh-CN" altLang="en-US" dirty="0"/>
              <a:t>商用</a:t>
            </a:r>
            <a:endParaRPr lang="en-US" altLang="zh-CN" dirty="0"/>
          </a:p>
          <a:p>
            <a:r>
              <a:rPr lang="zh-CN" altLang="zh-CN" dirty="0"/>
              <a:t>二战期间，</a:t>
            </a:r>
            <a:r>
              <a:rPr lang="zh-CN" altLang="en-US" dirty="0"/>
              <a:t>被</a:t>
            </a:r>
            <a:r>
              <a:rPr lang="zh-CN" altLang="zh-CN" dirty="0"/>
              <a:t>纳粹德国采用并改进，逐步发展出不同的型号</a:t>
            </a:r>
            <a:r>
              <a:rPr lang="zh-CN" altLang="en-US" dirty="0"/>
              <a:t>，是通过</a:t>
            </a:r>
            <a:r>
              <a:rPr lang="zh-CN" altLang="en-US" dirty="0">
                <a:solidFill>
                  <a:srgbClr val="FF0000"/>
                </a:solidFill>
              </a:rPr>
              <a:t>无线电</a:t>
            </a:r>
            <a:r>
              <a:rPr lang="zh-CN" altLang="en-US" dirty="0"/>
              <a:t>进行秘密通讯的手段，更是海陆空</a:t>
            </a:r>
            <a:r>
              <a:rPr lang="zh-CN" altLang="en-US" dirty="0">
                <a:solidFill>
                  <a:srgbClr val="FF0000"/>
                </a:solidFill>
              </a:rPr>
              <a:t>协同</a:t>
            </a:r>
            <a:r>
              <a:rPr lang="zh-CN" altLang="en-US" dirty="0"/>
              <a:t>作战的关键</a:t>
            </a:r>
            <a:endParaRPr lang="en-US" altLang="zh-CN" dirty="0"/>
          </a:p>
          <a:p>
            <a:r>
              <a:rPr lang="zh-CN" altLang="en-US" dirty="0"/>
              <a:t>能否破解影响巨大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6F86CA-E9DF-3249-B965-18E83E03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8" name="图片 7">
            <a:hlinkClick r:id="rId4" tooltip="点我"/>
            <a:extLst>
              <a:ext uri="{FF2B5EF4-FFF2-40B4-BE49-F238E27FC236}">
                <a16:creationId xmlns:a16="http://schemas.microsoft.com/office/drawing/2014/main" id="{D6774A96-7651-8C4C-B6E4-9D5DB87AE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475" y="4296194"/>
            <a:ext cx="2030068" cy="215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008F24-B0C7-5544-89D0-4017C891D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79" y="3987728"/>
            <a:ext cx="2030067" cy="2467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C89BCE-6FCD-EA4C-AF35-3A9571A420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476" b="12123"/>
          <a:stretch/>
        </p:blipFill>
        <p:spPr>
          <a:xfrm>
            <a:off x="3890967" y="4303090"/>
            <a:ext cx="4839784" cy="215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3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3F795-5286-0446-8607-080E9D28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92814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恢复线路接线板的设置（依据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0227D-AF75-7A45-B22C-5967E17FA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密文到明文方向</a:t>
            </a:r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→</a:t>
            </a:r>
            <a:r>
              <a:rPr lang="en-US" altLang="zh-CN" dirty="0"/>
              <a:t>W</a:t>
            </a:r>
            <a:r>
              <a:rPr lang="zh-CN" altLang="en-US" dirty="0"/>
              <a:t>天然满足么？</a:t>
            </a:r>
            <a:endParaRPr lang="en-US" altLang="zh-CN" dirty="0"/>
          </a:p>
          <a:p>
            <a:r>
              <a:rPr lang="zh-CN" altLang="zh-CN" dirty="0"/>
              <a:t>线路连接板上字母</a:t>
            </a:r>
            <a:r>
              <a:rPr lang="en-US" altLang="zh-CN" dirty="0"/>
              <a:t>J</a:t>
            </a:r>
            <a:r>
              <a:rPr lang="zh-CN" altLang="zh-CN" dirty="0"/>
              <a:t>、</a:t>
            </a:r>
            <a:r>
              <a:rPr lang="en-US" altLang="zh-CN" dirty="0"/>
              <a:t>W</a:t>
            </a:r>
            <a:r>
              <a:rPr lang="zh-CN" altLang="en-US" dirty="0"/>
              <a:t>、</a:t>
            </a:r>
            <a:r>
              <a:rPr lang="en-US" altLang="zh-CN" dirty="0"/>
              <a:t>P</a:t>
            </a:r>
            <a:r>
              <a:rPr lang="zh-CN" altLang="en-US" dirty="0"/>
              <a:t>的</a:t>
            </a:r>
            <a:r>
              <a:rPr lang="zh-CN" altLang="zh-CN" dirty="0"/>
              <a:t>连线情况</a:t>
            </a:r>
            <a:r>
              <a:rPr lang="zh-CN" altLang="en-US" dirty="0"/>
              <a:t>！</a:t>
            </a:r>
            <a:endParaRPr lang="zh-C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88C7C5-C178-6F41-ADE7-E396D93B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30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08065B-BDD9-A347-A1B7-8F9E95B08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219" y="3207925"/>
            <a:ext cx="3175000" cy="1346200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3E998F1-6A2E-C144-879A-4C2964695416}"/>
              </a:ext>
            </a:extLst>
          </p:cNvPr>
          <p:cNvCxnSpPr>
            <a:cxnSpLocks/>
          </p:cNvCxnSpPr>
          <p:nvPr/>
        </p:nvCxnSpPr>
        <p:spPr>
          <a:xfrm>
            <a:off x="2877207" y="3867195"/>
            <a:ext cx="47803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4755DFD-CA58-8F49-89DE-BFA370434BAE}"/>
              </a:ext>
            </a:extLst>
          </p:cNvPr>
          <p:cNvSpPr/>
          <p:nvPr/>
        </p:nvSpPr>
        <p:spPr>
          <a:xfrm>
            <a:off x="3399081" y="3363808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明文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DA5BDA-387D-4748-81C8-727388AD4D0C}"/>
              </a:ext>
            </a:extLst>
          </p:cNvPr>
          <p:cNvSpPr/>
          <p:nvPr/>
        </p:nvSpPr>
        <p:spPr>
          <a:xfrm>
            <a:off x="3399081" y="3919888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密文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CC5356-9C7F-1D42-B475-205CED14310D}"/>
              </a:ext>
            </a:extLst>
          </p:cNvPr>
          <p:cNvSpPr/>
          <p:nvPr/>
        </p:nvSpPr>
        <p:spPr>
          <a:xfrm>
            <a:off x="914402" y="4984490"/>
            <a:ext cx="30177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多个环路呢？</a:t>
            </a:r>
          </a:p>
        </p:txBody>
      </p:sp>
    </p:spTree>
    <p:extLst>
      <p:ext uri="{BB962C8B-B14F-4D97-AF65-F5344CB8AC3E}">
        <p14:creationId xmlns:p14="http://schemas.microsoft.com/office/powerpoint/2010/main" val="9686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7168D-60DE-4415-8D2F-FF0B1689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恢复线路接线板的设置（依据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BB84C-3704-4D63-98E1-389347002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28" y="1232847"/>
            <a:ext cx="10363200" cy="497544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正确的线路接线板设置需满足：</a:t>
            </a:r>
            <a:endParaRPr lang="en-US" altLang="zh-CN" dirty="0"/>
          </a:p>
          <a:p>
            <a:pPr lvl="1"/>
            <a:r>
              <a:rPr lang="zh-CN" altLang="en-US" dirty="0"/>
              <a:t>字符之间要符合加解密的对应关系</a:t>
            </a:r>
          </a:p>
          <a:p>
            <a:pPr lvl="1"/>
            <a:r>
              <a:rPr lang="zh-CN" altLang="en-US" dirty="0"/>
              <a:t>置换表是双射，且置换对数为</a:t>
            </a:r>
            <a:r>
              <a:rPr lang="en-US" altLang="zh-CN" dirty="0"/>
              <a:t>10</a:t>
            </a:r>
          </a:p>
          <a:p>
            <a:r>
              <a:rPr kumimoji="1" lang="zh-CN" altLang="en-US" dirty="0"/>
              <a:t>猜测</a:t>
            </a:r>
            <a:r>
              <a:rPr kumimoji="1" lang="en-US" altLang="zh-CN" dirty="0"/>
              <a:t>+</a:t>
            </a:r>
            <a:r>
              <a:rPr kumimoji="1" lang="zh-CN" altLang="en-US" dirty="0"/>
              <a:t>排除法：利用矛盾事件，排除错误的置换或</a:t>
            </a:r>
            <a:r>
              <a:rPr kumimoji="1" lang="zh-CN" altLang="en-US" dirty="0">
                <a:solidFill>
                  <a:srgbClr val="FF0000"/>
                </a:solidFill>
              </a:rPr>
              <a:t>扰频器起点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例如：若前面扰频器的信息已经猜测</a:t>
            </a:r>
            <a:r>
              <a:rPr kumimoji="1" lang="en-US" altLang="zh-CN" dirty="0"/>
              <a:t>T</a:t>
            </a:r>
            <a:r>
              <a:rPr kumimoji="1" lang="zh-CN" altLang="en-US" dirty="0"/>
              <a:t>与</a:t>
            </a:r>
            <a:r>
              <a:rPr kumimoji="1" lang="en-US" altLang="zh-CN" dirty="0"/>
              <a:t>C</a:t>
            </a:r>
            <a:r>
              <a:rPr kumimoji="1" lang="zh-CN" altLang="en-US" dirty="0"/>
              <a:t>连接</a:t>
            </a:r>
            <a:r>
              <a:rPr kumimoji="1" lang="en-US" altLang="zh-CN" dirty="0"/>
              <a:t>,</a:t>
            </a:r>
            <a:r>
              <a:rPr kumimoji="1" lang="zh-CN" altLang="en-US" dirty="0"/>
              <a:t> 后面又推导出</a:t>
            </a:r>
            <a:r>
              <a:rPr kumimoji="1" lang="en-US" altLang="zh-CN" dirty="0"/>
              <a:t>T</a:t>
            </a:r>
            <a:r>
              <a:rPr kumimoji="1" lang="zh-CN" altLang="en-US" dirty="0"/>
              <a:t>与</a:t>
            </a:r>
            <a:r>
              <a:rPr kumimoji="1" lang="en-US" altLang="zh-CN" dirty="0"/>
              <a:t>H</a:t>
            </a:r>
            <a:r>
              <a:rPr kumimoji="1" lang="zh-CN" altLang="en-US" dirty="0"/>
              <a:t>连接</a:t>
            </a:r>
            <a:r>
              <a:rPr kumimoji="1" lang="en-US" altLang="zh-CN" dirty="0"/>
              <a:t>,</a:t>
            </a:r>
            <a:r>
              <a:rPr kumimoji="1" lang="zh-CN" altLang="en-US" dirty="0"/>
              <a:t>这就导致接线板的冲突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5BC658-40E4-45F9-BB8C-2FA1618D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31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515261-3E60-4C0E-A9B1-3301F00D4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1196756"/>
            <a:ext cx="10665915" cy="15705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4DA69D-349D-4F57-A0F1-77AB429DC400}"/>
              </a:ext>
            </a:extLst>
          </p:cNvPr>
          <p:cNvSpPr txBox="1"/>
          <p:nvPr/>
        </p:nvSpPr>
        <p:spPr>
          <a:xfrm>
            <a:off x="1194216" y="3084311"/>
            <a:ext cx="9803567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6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Rockwell Condensed" panose="02060603050405020104"/>
                <a:ea typeface="宋体" panose="02010600030101010101" pitchFamily="2" charset="-122"/>
                <a:cs typeface="+mj-cs"/>
              </a:rPr>
              <a:t>Enigma</a:t>
            </a:r>
            <a:r>
              <a:rPr lang="zh-CN" altLang="en-US" sz="36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Rockwell Condensed" panose="02060603050405020104"/>
                <a:ea typeface="宋体" panose="02010600030101010101" pitchFamily="2" charset="-122"/>
                <a:cs typeface="+mj-cs"/>
              </a:rPr>
              <a:t>破解的复杂度：扰频器</a:t>
            </a:r>
            <a:r>
              <a:rPr lang="en-US" altLang="zh-CN" sz="3600" cap="all" dirty="0">
                <a:solidFill>
                  <a:srgbClr val="C00000"/>
                </a:solidFill>
                <a:latin typeface="Rockwell Condensed" panose="02060603050405020104"/>
                <a:ea typeface="宋体" panose="02010600030101010101" pitchFamily="2" charset="-122"/>
                <a:cs typeface="+mj-cs"/>
              </a:rPr>
              <a:t>+</a:t>
            </a:r>
            <a:r>
              <a:rPr lang="zh-CN" altLang="en-US" sz="36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Rockwell Condensed" panose="02060603050405020104"/>
                <a:ea typeface="宋体" panose="02010600030101010101" pitchFamily="2" charset="-122"/>
                <a:cs typeface="+mj-cs"/>
              </a:rPr>
              <a:t>接线板</a:t>
            </a:r>
            <a:endParaRPr lang="en-US" altLang="zh-CN" sz="3600" cap="all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Rockwell Condensed" panose="02060603050405020104"/>
              <a:ea typeface="宋体" panose="02010600030101010101" pitchFamily="2" charset="-122"/>
              <a:cs typeface="+mj-cs"/>
            </a:endParaRPr>
          </a:p>
          <a:p>
            <a:r>
              <a:rPr kumimoji="1" lang="zh-CN" altLang="en-US" sz="36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Rockwell Condensed" panose="02060603050405020104"/>
                <a:ea typeface="宋体" panose="02010600030101010101" pitchFamily="2" charset="-122"/>
                <a:cs typeface="+mj-cs"/>
              </a:rPr>
              <a:t>通过分割，将原本的相乘变为相加！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310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767AB-4A4F-4F9C-AD0E-65CB1E75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Enigma</a:t>
            </a:r>
            <a:r>
              <a:rPr lang="zh-CN" altLang="en-US" dirty="0"/>
              <a:t>的密钥恢复攻击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F0F71-461D-485F-9625-882E24803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11F1D8-68C6-45E4-94EC-24733F37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32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80D29D-4131-473C-85D1-A9814A2B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970728"/>
            <a:ext cx="10850489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05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EE98B-13F4-E746-B811-9F5EB2C3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Enigma</a:t>
            </a:r>
            <a:r>
              <a:rPr kumimoji="1" lang="zh-CN" altLang="en-US" dirty="0"/>
              <a:t>的破解</a:t>
            </a:r>
            <a:r>
              <a:rPr kumimoji="1" lang="en-US" altLang="zh-CN" dirty="0"/>
              <a:t>——Bombe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F18D1-9D02-DB49-B443-16DABDAC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196752"/>
            <a:ext cx="6551112" cy="4975448"/>
          </a:xfrm>
        </p:spPr>
        <p:txBody>
          <a:bodyPr/>
          <a:lstStyle/>
          <a:p>
            <a:r>
              <a:rPr lang="zh-CN" altLang="zh-CN" dirty="0"/>
              <a:t>图灵建造出了能够快速检测的实际破解机械装置“炸弹（</a:t>
            </a:r>
            <a:r>
              <a:rPr lang="en-US" altLang="zh-CN" dirty="0"/>
              <a:t>Bombe</a:t>
            </a:r>
            <a:r>
              <a:rPr lang="zh-CN" altLang="zh-CN" dirty="0"/>
              <a:t>）”</a:t>
            </a:r>
            <a:endParaRPr lang="en-US" altLang="zh-CN" dirty="0"/>
          </a:p>
          <a:p>
            <a:r>
              <a:rPr lang="zh-CN" altLang="zh-CN" dirty="0"/>
              <a:t>每个“炸弹”由</a:t>
            </a:r>
            <a:r>
              <a:rPr lang="en-US" altLang="zh-CN" dirty="0"/>
              <a:t>12</a:t>
            </a:r>
            <a:r>
              <a:rPr lang="zh-CN" altLang="zh-CN" dirty="0"/>
              <a:t>组相连的</a:t>
            </a:r>
            <a:r>
              <a:rPr lang="en-US" altLang="zh-CN" dirty="0"/>
              <a:t>Enigma</a:t>
            </a:r>
            <a:r>
              <a:rPr lang="zh-CN" altLang="zh-CN" dirty="0"/>
              <a:t>密码机组成，因此可以处理更长的字母环。</a:t>
            </a:r>
            <a:endParaRPr lang="en-US" altLang="zh-CN" dirty="0"/>
          </a:p>
          <a:p>
            <a:r>
              <a:rPr lang="zh-CN" altLang="zh-CN" dirty="0"/>
              <a:t>整个装置高</a:t>
            </a:r>
            <a:r>
              <a:rPr lang="en-US" altLang="zh-CN" dirty="0"/>
              <a:t>2</a:t>
            </a:r>
            <a:r>
              <a:rPr lang="zh-CN" altLang="zh-CN" dirty="0"/>
              <a:t>米，宽</a:t>
            </a:r>
            <a:r>
              <a:rPr lang="en-US" altLang="zh-CN" dirty="0"/>
              <a:t>2</a:t>
            </a:r>
            <a:r>
              <a:rPr lang="zh-CN" altLang="zh-CN" dirty="0"/>
              <a:t>米</a:t>
            </a:r>
            <a:endParaRPr lang="en-US" altLang="zh-CN" dirty="0"/>
          </a:p>
          <a:p>
            <a:r>
              <a:rPr lang="zh-CN" altLang="zh-CN" dirty="0"/>
              <a:t>“炸弹”投入战场使用后，大约需要</a:t>
            </a:r>
            <a:r>
              <a:rPr lang="en-US" altLang="zh-CN" dirty="0"/>
              <a:t>20</a:t>
            </a:r>
            <a:r>
              <a:rPr lang="zh-CN" altLang="en-US" dirty="0"/>
              <a:t>分钟</a:t>
            </a:r>
            <a:r>
              <a:rPr lang="zh-CN" altLang="zh-CN" dirty="0"/>
              <a:t>就能发现</a:t>
            </a:r>
            <a:r>
              <a:rPr lang="en-US" altLang="zh-CN" dirty="0"/>
              <a:t>Enigma</a:t>
            </a:r>
            <a:r>
              <a:rPr lang="zh-CN" altLang="zh-CN" dirty="0"/>
              <a:t>密码机的设置</a:t>
            </a:r>
            <a:endParaRPr lang="en-US" altLang="zh-CN" dirty="0"/>
          </a:p>
          <a:p>
            <a:r>
              <a:rPr lang="zh-CN" altLang="en-US" dirty="0"/>
              <a:t>后期继续改进</a:t>
            </a:r>
            <a:r>
              <a:rPr lang="en-US" altLang="zh-CN" dirty="0">
                <a:ea typeface="宋体" panose="02010600030101010101" pitchFamily="2" charset="-122"/>
              </a:rPr>
              <a:t>Enigm</a:t>
            </a:r>
            <a:r>
              <a:rPr lang="en-US" altLang="zh-CN" dirty="0"/>
              <a:t>a</a:t>
            </a:r>
            <a:r>
              <a:rPr lang="zh-CN" altLang="en-US" dirty="0"/>
              <a:t>机，采用四个以上的转子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F73474-E151-F64E-BB48-BA8EF8DE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33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D248DF-E9A5-6745-9D2A-121FB9FD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15" y="1196752"/>
            <a:ext cx="52705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9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4486E-D76B-1B42-9E67-890458A5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Enigma</a:t>
            </a:r>
            <a:r>
              <a:rPr kumimoji="1" lang="zh-CN" altLang="en-US" dirty="0"/>
              <a:t>破解的影响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AF6387-D7F1-5B49-8FA6-3BA1BE69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英国数学家、</a:t>
            </a:r>
            <a:r>
              <a:rPr lang="zh-CN" altLang="zh-CN" dirty="0"/>
              <a:t>计算机科学之父艾伦</a:t>
            </a:r>
            <a:r>
              <a:rPr lang="en-US" altLang="zh-CN" dirty="0"/>
              <a:t>·</a:t>
            </a:r>
            <a:r>
              <a:rPr lang="zh-CN" altLang="zh-CN" dirty="0"/>
              <a:t>麦席森</a:t>
            </a:r>
            <a:r>
              <a:rPr lang="en-US" altLang="zh-CN" dirty="0"/>
              <a:t>·</a:t>
            </a:r>
            <a:r>
              <a:rPr lang="zh-CN" altLang="zh-CN" dirty="0"/>
              <a:t>图灵（</a:t>
            </a:r>
            <a:r>
              <a:rPr lang="en-US" altLang="zh-CN" dirty="0"/>
              <a:t>Alan Mathison Turing</a:t>
            </a:r>
            <a:r>
              <a:rPr lang="zh-CN" altLang="zh-CN" dirty="0"/>
              <a:t>）对</a:t>
            </a:r>
            <a:r>
              <a:rPr lang="en-US" altLang="zh-CN" dirty="0"/>
              <a:t>Enigma</a:t>
            </a:r>
            <a:r>
              <a:rPr lang="zh-CN" altLang="zh-CN" dirty="0"/>
              <a:t>机的破解使得二战的进程缩短了至少两年，超过一千四百万人的生命得以解救</a:t>
            </a:r>
            <a:endParaRPr lang="en-US" altLang="zh-CN" dirty="0"/>
          </a:p>
          <a:p>
            <a:r>
              <a:rPr lang="zh-CN" altLang="en-US" dirty="0"/>
              <a:t>在英国布莱切利园安放了一块基石，上面刻着丘吉尔的名言“在人类历史上，从未有如此多的人对如此少的人欠得如此多。”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264433-005C-F149-AB23-3A611D64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34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hlinkClick r:id="rId3" tooltip="点我"/>
            <a:extLst>
              <a:ext uri="{FF2B5EF4-FFF2-40B4-BE49-F238E27FC236}">
                <a16:creationId xmlns:a16="http://schemas.microsoft.com/office/drawing/2014/main" id="{A915B186-9D58-9B4C-9CC0-6010C8D51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11" y="3922336"/>
            <a:ext cx="2030068" cy="21591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9EA06C-6E70-A34C-BFA7-22E36BF271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199"/>
          <a:stretch/>
        </p:blipFill>
        <p:spPr>
          <a:xfrm>
            <a:off x="9369202" y="3888414"/>
            <a:ext cx="2003715" cy="21591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222055-4DB8-024F-8B90-6052CF812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98" y="3922338"/>
            <a:ext cx="1723219" cy="21591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C6C723-25B9-4C44-9688-52B99BF7D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979" y="3956263"/>
            <a:ext cx="3228892" cy="20913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FC7E33-02ED-4743-9C49-1E8F87184A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860"/>
          <a:stretch/>
        </p:blipFill>
        <p:spPr>
          <a:xfrm>
            <a:off x="7309028" y="3888414"/>
            <a:ext cx="1918256" cy="21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4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4BF26-88ED-EF40-868F-B3C36DB7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B05626-819E-8549-BE18-F7B9C016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96756"/>
            <a:ext cx="10363200" cy="544115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Enigma</a:t>
            </a:r>
            <a:r>
              <a:rPr kumimoji="1" lang="zh-CN" altLang="en-US" dirty="0"/>
              <a:t>的实现及破解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实现</a:t>
            </a:r>
            <a:r>
              <a:rPr lang="en-US" altLang="zh-CN" dirty="0"/>
              <a:t>Enigma</a:t>
            </a:r>
            <a:r>
              <a:rPr lang="zh-CN" altLang="en-US" dirty="0"/>
              <a:t>加密</a:t>
            </a:r>
            <a:endParaRPr lang="en-US" altLang="zh-CN" dirty="0"/>
          </a:p>
          <a:p>
            <a:r>
              <a:rPr lang="zh-CN" altLang="en-US" dirty="0"/>
              <a:t>思考：能否去掉反射器？可以如何改进</a:t>
            </a:r>
            <a:r>
              <a:rPr lang="en-US" altLang="zh-CN" dirty="0"/>
              <a:t>Enigma</a:t>
            </a:r>
            <a:r>
              <a:rPr lang="zh-CN" altLang="en-US" dirty="0"/>
              <a:t>算法？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B03865-B512-EC49-B609-A4A9C230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35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28C09C2-663B-8743-9697-5F73ECF77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444418"/>
              </p:ext>
            </p:extLst>
          </p:nvPr>
        </p:nvGraphicFramePr>
        <p:xfrm>
          <a:off x="652908" y="306722"/>
          <a:ext cx="11298303" cy="453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569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4BF26-88ED-EF40-868F-B3C36DB7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教学目标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B05626-819E-8549-BE18-F7B9C0163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B03865-B512-EC49-B609-A4A9C230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4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D6337C05-58AF-614D-975A-25E52FC479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496634"/>
              </p:ext>
            </p:extLst>
          </p:nvPr>
        </p:nvGraphicFramePr>
        <p:xfrm>
          <a:off x="743284" y="-183439"/>
          <a:ext cx="10705435" cy="5782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168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79A0FC0-BEF7-421A-BF3A-B45D276C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032" y="3407366"/>
            <a:ext cx="3281088" cy="33990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C89351-8E70-D444-A8F4-8785F546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Enigma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6660F5-1183-7F48-9F64-7AD4405E7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96752"/>
            <a:ext cx="10363200" cy="4975448"/>
          </a:xfrm>
        </p:spPr>
        <p:txBody>
          <a:bodyPr/>
          <a:lstStyle/>
          <a:p>
            <a:r>
              <a:rPr lang="en-US" altLang="zh-CN" dirty="0"/>
              <a:t>Enigma</a:t>
            </a:r>
            <a:r>
              <a:rPr lang="zh-CN" altLang="en-US" dirty="0"/>
              <a:t>的五个部件</a:t>
            </a:r>
            <a:endParaRPr lang="en-US" altLang="zh-CN" dirty="0"/>
          </a:p>
          <a:p>
            <a:pPr lvl="1"/>
            <a:r>
              <a:rPr lang="zh-CN" altLang="en-US" dirty="0"/>
              <a:t>输入：</a:t>
            </a:r>
            <a:r>
              <a:rPr lang="zh-CN" altLang="zh-CN" dirty="0"/>
              <a:t>包含</a:t>
            </a:r>
            <a:r>
              <a:rPr lang="en-US" altLang="zh-CN" dirty="0"/>
              <a:t>26</a:t>
            </a:r>
            <a:r>
              <a:rPr lang="zh-CN" altLang="zh-CN" dirty="0"/>
              <a:t>个英文字母的键盘</a:t>
            </a:r>
            <a:endParaRPr lang="en-US" altLang="zh-CN" dirty="0"/>
          </a:p>
          <a:p>
            <a:pPr lvl="1"/>
            <a:r>
              <a:rPr lang="zh-CN" altLang="en-US" dirty="0"/>
              <a:t>输出：</a:t>
            </a:r>
            <a:r>
              <a:rPr lang="zh-CN" altLang="zh-CN" dirty="0"/>
              <a:t>包含</a:t>
            </a:r>
            <a:r>
              <a:rPr lang="en-US" altLang="zh-CN" dirty="0"/>
              <a:t>26</a:t>
            </a:r>
            <a:r>
              <a:rPr lang="zh-CN" altLang="zh-CN" dirty="0"/>
              <a:t>个英文字母显示灯的显示灯板</a:t>
            </a:r>
            <a:endParaRPr kumimoji="1" lang="zh-CN" altLang="en-US" dirty="0"/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标有</a:t>
            </a:r>
            <a:r>
              <a:rPr lang="en-US" altLang="zh-CN" dirty="0"/>
              <a:t>26</a:t>
            </a:r>
            <a:r>
              <a:rPr lang="zh-CN" altLang="zh-CN" dirty="0"/>
              <a:t>个英文字母的线路接线板（</a:t>
            </a:r>
            <a:r>
              <a:rPr lang="en-US" altLang="zh-CN" dirty="0" err="1"/>
              <a:t>Stecker</a:t>
            </a:r>
            <a:r>
              <a:rPr lang="zh-CN" altLang="zh-CN" dirty="0"/>
              <a:t>）</a:t>
            </a:r>
            <a:endParaRPr lang="en-US" altLang="zh-CN" dirty="0"/>
          </a:p>
          <a:p>
            <a:pPr lvl="1"/>
            <a:r>
              <a:rPr lang="zh-CN" altLang="zh-CN" dirty="0"/>
              <a:t>扰频器组合（</a:t>
            </a:r>
            <a:r>
              <a:rPr lang="en-US" altLang="zh-CN" dirty="0"/>
              <a:t>Rotors</a:t>
            </a:r>
            <a:r>
              <a:rPr lang="zh-CN" altLang="zh-CN" dirty="0"/>
              <a:t>）</a:t>
            </a:r>
            <a:endParaRPr lang="en-US" altLang="zh-CN" dirty="0"/>
          </a:p>
          <a:p>
            <a:pPr lvl="1"/>
            <a:r>
              <a:rPr lang="zh-CN" altLang="zh-CN" dirty="0"/>
              <a:t>反射器（</a:t>
            </a:r>
            <a:r>
              <a:rPr lang="en-US" altLang="zh-CN" dirty="0"/>
              <a:t>Reflector</a:t>
            </a:r>
            <a:r>
              <a:rPr lang="zh-CN" altLang="zh-CN" dirty="0"/>
              <a:t>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EC5CF-9C82-1948-9774-2417D80B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5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E9756D-F497-D947-BF0D-9F74BAFF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3" y="209795"/>
            <a:ext cx="4845803" cy="63951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414F2C-F8CE-C243-A761-72F028600DD4}"/>
              </a:ext>
            </a:extLst>
          </p:cNvPr>
          <p:cNvSpPr txBox="1"/>
          <p:nvPr/>
        </p:nvSpPr>
        <p:spPr>
          <a:xfrm>
            <a:off x="10628769" y="5607403"/>
            <a:ext cx="15322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Stecker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9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1785A-E3B1-7C43-A67D-EB3BE29F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Enigma</a:t>
            </a:r>
            <a:r>
              <a:rPr kumimoji="1" lang="zh-CN" altLang="en-US" dirty="0"/>
              <a:t>的工作原理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2678E-EEC5-2342-8DB3-E80DB205C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115" y="941276"/>
            <a:ext cx="10363200" cy="4975448"/>
          </a:xfrm>
        </p:spPr>
        <p:txBody>
          <a:bodyPr/>
          <a:lstStyle/>
          <a:p>
            <a:r>
              <a:rPr lang="zh-CN" altLang="en-US" dirty="0"/>
              <a:t>逐字母加密</a:t>
            </a:r>
            <a:endParaRPr lang="en-US" altLang="zh-CN" dirty="0"/>
          </a:p>
          <a:p>
            <a:r>
              <a:rPr lang="zh-CN" altLang="en-US" dirty="0"/>
              <a:t>输入端：包含</a:t>
            </a:r>
            <a:r>
              <a:rPr lang="en-US" altLang="zh-CN" dirty="0"/>
              <a:t>26</a:t>
            </a:r>
            <a:r>
              <a:rPr lang="zh-CN" altLang="zh-CN" dirty="0"/>
              <a:t>个英文字母的键盘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0000"/>
                </a:solidFill>
              </a:rPr>
              <a:t>明文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输出端：</a:t>
            </a:r>
            <a:r>
              <a:rPr lang="zh-CN" altLang="zh-CN" dirty="0"/>
              <a:t>包含</a:t>
            </a:r>
            <a:r>
              <a:rPr lang="en-US" altLang="zh-CN" dirty="0"/>
              <a:t>26</a:t>
            </a:r>
            <a:r>
              <a:rPr lang="zh-CN" altLang="zh-CN" dirty="0"/>
              <a:t>个英文字母显示灯的显示灯板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0000"/>
                </a:solidFill>
              </a:rPr>
              <a:t>密文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10233A-E03E-A748-835A-68C4AE1F3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6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B191FFD-15B6-3D4A-9233-BF8A189B0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502312"/>
              </p:ext>
            </p:extLst>
          </p:nvPr>
        </p:nvGraphicFramePr>
        <p:xfrm>
          <a:off x="3389006" y="1916712"/>
          <a:ext cx="8242164" cy="4826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4168100" imgH="14185900" progId="Visio.Drawing.15">
                  <p:embed/>
                </p:oleObj>
              </mc:Choice>
              <mc:Fallback>
                <p:oleObj r:id="rId4" imgW="24168100" imgH="14185900" progId="Visio.Drawing.15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3AC39E1A-67CE-4940-A5BE-62C6240E1E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9006" y="1916712"/>
                        <a:ext cx="8242164" cy="48261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>
            <a:extLst>
              <a:ext uri="{FF2B5EF4-FFF2-40B4-BE49-F238E27FC236}">
                <a16:creationId xmlns:a16="http://schemas.microsoft.com/office/drawing/2014/main" id="{0E2103AC-C5C1-2C46-A5E4-5D7A1EA38EC8}"/>
              </a:ext>
            </a:extLst>
          </p:cNvPr>
          <p:cNvSpPr/>
          <p:nvPr/>
        </p:nvSpPr>
        <p:spPr>
          <a:xfrm>
            <a:off x="6940447" y="4871806"/>
            <a:ext cx="1244184" cy="704539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141CF4C-F0F9-7944-8588-0EDD26F1851B}"/>
              </a:ext>
            </a:extLst>
          </p:cNvPr>
          <p:cNvSpPr/>
          <p:nvPr/>
        </p:nvSpPr>
        <p:spPr>
          <a:xfrm>
            <a:off x="6940447" y="3923678"/>
            <a:ext cx="1244184" cy="704539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屏幕录制2020-09-04 11.23.19">
            <a:hlinkClick r:id="" action="ppaction://media"/>
            <a:extLst>
              <a:ext uri="{FF2B5EF4-FFF2-40B4-BE49-F238E27FC236}">
                <a16:creationId xmlns:a16="http://schemas.microsoft.com/office/drawing/2014/main" id="{7E43272C-B31F-9A4F-9330-926F7A334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5106" y="2786411"/>
            <a:ext cx="5519351" cy="31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9796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44186-3480-7848-B5A0-9094A1BBF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928144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Enigma</a:t>
            </a:r>
            <a:r>
              <a:rPr kumimoji="1" lang="zh-CN" altLang="en-US" dirty="0"/>
              <a:t>的加密算法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C92A1F-167E-3644-A72A-4F08479E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2" y="1313006"/>
                <a:ext cx="10178714" cy="566124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输入的单字母依次经过</a:t>
                </a:r>
                <a:endParaRPr lang="en-US" altLang="zh-CN" dirty="0"/>
              </a:p>
              <a:p>
                <a:pPr marL="731484" lvl="1" indent="-457178">
                  <a:buFont typeface="+mj-lt"/>
                  <a:buAutoNum type="arabicPeriod"/>
                </a:pPr>
                <a:r>
                  <a:rPr lang="zh-CN" altLang="zh-CN" dirty="0"/>
                  <a:t>线路接线板（</a:t>
                </a:r>
                <a:r>
                  <a:rPr lang="en-US" altLang="zh-CN" dirty="0" err="1">
                    <a:solidFill>
                      <a:srgbClr val="C00000"/>
                    </a:solidFill>
                  </a:rPr>
                  <a:t>S</a:t>
                </a:r>
                <a:r>
                  <a:rPr lang="en-US" altLang="zh-CN" dirty="0" err="1"/>
                  <a:t>tecker</a:t>
                </a:r>
                <a:r>
                  <a:rPr lang="zh-CN" altLang="zh-CN" dirty="0"/>
                  <a:t>）</a:t>
                </a:r>
                <a:endParaRPr lang="en-US" altLang="zh-CN" dirty="0"/>
              </a:p>
              <a:p>
                <a:pPr marL="731484" lvl="1" indent="-457178">
                  <a:buFont typeface="+mj-lt"/>
                  <a:buAutoNum type="arabicPeriod"/>
                </a:pPr>
                <a:r>
                  <a:rPr lang="zh-CN" altLang="zh-CN" dirty="0"/>
                  <a:t>扰频器组合（</a:t>
                </a:r>
                <a:r>
                  <a:rPr lang="zh-CN" altLang="en-US" dirty="0"/>
                  <a:t>转子，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R</a:t>
                </a:r>
                <a:r>
                  <a:rPr lang="en-US" altLang="zh-CN" dirty="0"/>
                  <a:t>otors</a:t>
                </a:r>
                <a:r>
                  <a:rPr lang="zh-CN" altLang="zh-CN" dirty="0"/>
                  <a:t>）</a:t>
                </a:r>
                <a:endParaRPr lang="en-US" altLang="zh-CN" dirty="0"/>
              </a:p>
              <a:p>
                <a:pPr marL="731484" lvl="1" indent="-457178">
                  <a:buFont typeface="+mj-lt"/>
                  <a:buAutoNum type="arabicPeriod"/>
                </a:pPr>
                <a:r>
                  <a:rPr lang="zh-CN" altLang="zh-CN" dirty="0"/>
                  <a:t>反射器（</a:t>
                </a:r>
                <a:r>
                  <a:rPr lang="en-US" altLang="zh-CN" dirty="0"/>
                  <a:t>Reflector</a:t>
                </a:r>
                <a:r>
                  <a:rPr lang="zh-CN" altLang="en-US" dirty="0"/>
                  <a:t>，</a:t>
                </a:r>
                <a:r>
                  <a:rPr lang="en-US" altLang="zh-CN" i="1" dirty="0">
                    <a:solidFill>
                      <a:srgbClr val="C00000"/>
                    </a:solidFill>
                  </a:rPr>
                  <a:t>T</a:t>
                </a:r>
                <a:r>
                  <a:rPr lang="zh-CN" altLang="zh-CN" dirty="0"/>
                  <a:t>）</a:t>
                </a:r>
                <a:endParaRPr lang="en-US" altLang="zh-CN" dirty="0"/>
              </a:p>
              <a:p>
                <a:pPr marL="731484" lvl="1" indent="-457178">
                  <a:buFont typeface="+mj-lt"/>
                  <a:buAutoNum type="arabicPeriod"/>
                </a:pPr>
                <a:r>
                  <a:rPr lang="zh-CN" altLang="en-US" dirty="0"/>
                  <a:t>逆向</a:t>
                </a:r>
                <a:r>
                  <a:rPr lang="zh-CN" altLang="zh-CN" dirty="0"/>
                  <a:t>扰频器组合</a:t>
                </a:r>
                <a:endParaRPr lang="en-US" altLang="zh-CN" dirty="0"/>
              </a:p>
              <a:p>
                <a:pPr marL="731484" lvl="1" indent="-457178">
                  <a:buFont typeface="+mj-lt"/>
                  <a:buAutoNum type="arabicPeriod"/>
                </a:pPr>
                <a:r>
                  <a:rPr lang="zh-CN" altLang="en-US" dirty="0"/>
                  <a:t>逆向</a:t>
                </a:r>
                <a:r>
                  <a:rPr lang="zh-CN" altLang="zh-CN" dirty="0"/>
                  <a:t>线路接线板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r>
                  <a:rPr kumimoji="1" lang="zh-CN" altLang="en-US" dirty="0">
                    <a:solidFill>
                      <a:srgbClr val="C00000"/>
                    </a:solidFill>
                  </a:rPr>
                  <a:t>加解密一致性：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（练习）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r>
                  <a:rPr kumimoji="1" lang="zh-CN" altLang="en-US" dirty="0"/>
                  <a:t>字母到字母的置换表</a:t>
                </a:r>
                <a:endParaRPr kumimoji="1" lang="en-US" altLang="zh-CN" dirty="0"/>
              </a:p>
              <a:p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C92A1F-167E-3644-A72A-4F08479E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2" y="1313006"/>
                <a:ext cx="10178714" cy="5661249"/>
              </a:xfrm>
              <a:blipFill>
                <a:blip r:embed="rId4"/>
                <a:stretch>
                  <a:fillRect l="-778" t="-1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C42EBD-471A-A34C-BE1E-1205E42E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7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E94BA1-FB79-AB4F-993A-80F998060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14" y="146130"/>
            <a:ext cx="3372424" cy="3558747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5E84C1D-6371-D34E-B7B0-0BA4FBCB596E}"/>
              </a:ext>
            </a:extLst>
          </p:cNvPr>
          <p:cNvCxnSpPr>
            <a:cxnSpLocks/>
          </p:cNvCxnSpPr>
          <p:nvPr/>
        </p:nvCxnSpPr>
        <p:spPr>
          <a:xfrm flipH="1">
            <a:off x="8865638" y="146130"/>
            <a:ext cx="38048" cy="40226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C0AE27C-4867-EF40-A44A-7E4602091F19}"/>
              </a:ext>
            </a:extLst>
          </p:cNvPr>
          <p:cNvGrpSpPr/>
          <p:nvPr/>
        </p:nvGrpSpPr>
        <p:grpSpPr>
          <a:xfrm>
            <a:off x="8945405" y="-510303"/>
            <a:ext cx="7662300" cy="4486601"/>
            <a:chOff x="8854075" y="-335937"/>
            <a:chExt cx="7662300" cy="4486600"/>
          </a:xfrm>
        </p:grpSpPr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1C864AEF-C177-3D4D-AE2C-9BEC30BCF6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4723307"/>
                </p:ext>
              </p:extLst>
            </p:nvPr>
          </p:nvGraphicFramePr>
          <p:xfrm>
            <a:off x="8854075" y="-335937"/>
            <a:ext cx="7662300" cy="4486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24168100" imgH="14185900" progId="Visio.Drawing.15">
                    <p:embed/>
                  </p:oleObj>
                </mc:Choice>
                <mc:Fallback>
                  <p:oleObj r:id="rId6" imgW="24168100" imgH="14185900" progId="Visio.Drawing.15">
                    <p:embed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41982ED8-15A6-664E-99C9-F2AC612462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4075" y="-335937"/>
                          <a:ext cx="7662300" cy="44866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6D75041-B2D3-1741-AAA5-43AF20CAC1C3}"/>
                </a:ext>
              </a:extLst>
            </p:cNvPr>
            <p:cNvSpPr/>
            <p:nvPr/>
          </p:nvSpPr>
          <p:spPr>
            <a:xfrm>
              <a:off x="9364775" y="394449"/>
              <a:ext cx="2252540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                 C </a:t>
              </a:r>
              <a:endParaRPr lang="zh-CN" altLang="en-US" sz="2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70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5D86B6-EAC9-4D4C-A7DF-0ED57248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8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A29941-F448-48B1-88C0-61CF5707016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Enigma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是哪种类型的密码算法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C6F9C6-CB21-4A60-BC30-C9B4714C421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单表置换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413B1E-F24D-4A53-A50D-9D7A9AA2C11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多表置换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EED552-5E0A-45E1-949F-D548D0C667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不确定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AFC9E2F-B05A-4197-82F3-5189EC104961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69BCB09-C408-4B10-8893-86D06B351DE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1BDB8C3-CAB4-43C8-8817-F8147E25729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EBAA4B7-0C68-4EB9-BF10-F99CF7DEBAD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F15ADF-4FDB-44E5-ABD7-41F56B74D6BE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7" name="TitleBackground">
              <a:extLst>
                <a:ext uri="{FF2B5EF4-FFF2-40B4-BE49-F238E27FC236}">
                  <a16:creationId xmlns:a16="http://schemas.microsoft.com/office/drawing/2014/main" id="{B2E4E10B-2659-43AF-8065-018E3D1FB0D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ColorBlock">
              <a:extLst>
                <a:ext uri="{FF2B5EF4-FFF2-40B4-BE49-F238E27FC236}">
                  <a16:creationId xmlns:a16="http://schemas.microsoft.com/office/drawing/2014/main" id="{3A304C60-0418-4237-ACB5-645FE3587BD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ypeText">
              <a:extLst>
                <a:ext uri="{FF2B5EF4-FFF2-40B4-BE49-F238E27FC236}">
                  <a16:creationId xmlns:a16="http://schemas.microsoft.com/office/drawing/2014/main" id="{9A9E5F36-FF70-4B09-A627-86ACAE35F0C2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  <a:r>
                <a:rPr lang="en-US" altLang="zh-CN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(</a:t>
              </a:r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匿名</a:t>
              </a:r>
              <a:r>
                <a:rPr lang="en-US" altLang="zh-CN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)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0" name="TipText">
              <a:extLst>
                <a:ext uri="{FF2B5EF4-FFF2-40B4-BE49-F238E27FC236}">
                  <a16:creationId xmlns:a16="http://schemas.microsoft.com/office/drawing/2014/main" id="{84833687-3A12-4B6A-935B-6DC31DF4ABF9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20751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1D7CC7B-4F84-43E8-BE6D-71A1AC98F03D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9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E6421-36F3-D445-8F20-749E2414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线路接线板：多条连接线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9B2D792-E4AF-7D4F-A640-9B7105D237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2" y="1116784"/>
                <a:ext cx="8249610" cy="552112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zh-CN" altLang="en-US" dirty="0"/>
                  <a:t>从</a:t>
                </a:r>
                <a:r>
                  <a:rPr kumimoji="1" lang="en-US" altLang="zh-CN" dirty="0"/>
                  <a:t>26</a:t>
                </a:r>
                <a:r>
                  <a:rPr kumimoji="1" lang="zh-CN" altLang="en-US" dirty="0"/>
                  <a:t>个字母中，选择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对</a:t>
                </a:r>
                <a:r>
                  <a:rPr kumimoji="1" lang="zh-CN" altLang="en-US" dirty="0"/>
                  <a:t>字母连接起来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例子：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对字母：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⟺</a:t>
                </a:r>
                <a:r>
                  <a:rPr kumimoji="1" lang="en-US" altLang="zh-CN" dirty="0"/>
                  <a:t>J,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</a:t>
                </a:r>
                <a:r>
                  <a:rPr kumimoji="1" lang="zh-CN" altLang="en-US" dirty="0"/>
                  <a:t> ⟺</a:t>
                </a:r>
                <a:r>
                  <a:rPr kumimoji="1" lang="en-US" altLang="zh-CN" dirty="0"/>
                  <a:t>S</a:t>
                </a:r>
                <a:r>
                  <a:rPr kumimoji="1" lang="zh-CN" altLang="en-US" dirty="0"/>
                  <a:t>，无连线的到自身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注意：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→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→ </a:t>
                </a:r>
                <a:r>
                  <a:rPr kumimoji="1" lang="en-US" altLang="zh-CN" dirty="0"/>
                  <a:t>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×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(?)</a:t>
                </a:r>
              </a:p>
              <a:p>
                <a:r>
                  <a:rPr kumimoji="1" lang="zh-CN" altLang="en-US" dirty="0"/>
                  <a:t>由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连接线情况</a:t>
                </a:r>
                <a:r>
                  <a:rPr kumimoji="1" lang="zh-CN" altLang="en-US" dirty="0"/>
                  <a:t>决定的置换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密钥</a:t>
                </a:r>
                <a:r>
                  <a:rPr kumimoji="1" lang="en-US" altLang="zh-CN" i="1" dirty="0"/>
                  <a:t>K</a:t>
                </a:r>
                <a:r>
                  <a:rPr kumimoji="1" lang="en-US" altLang="zh-CN" baseline="-25000" dirty="0"/>
                  <a:t>1</a:t>
                </a:r>
                <a:r>
                  <a:rPr kumimoji="1" lang="zh-CN" altLang="en-US" dirty="0"/>
                  <a:t>：连接线设置</a:t>
                </a:r>
                <a:endParaRPr kumimoji="1"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zh-CN" dirty="0"/>
                  <a:t>假设使用了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zh-CN" dirty="0"/>
                  <a:t>条连接线，那么此处所有</a:t>
                </a:r>
                <a:endParaRPr lang="en-US" altLang="zh-CN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zh-CN" dirty="0"/>
                  <a:t>可能的置换表的总数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|</a:t>
                </a:r>
                <a:r>
                  <a:rPr kumimoji="1" lang="en-US" altLang="zh-CN" i="1" dirty="0"/>
                  <a:t> K</a:t>
                </a:r>
                <a:r>
                  <a:rPr kumimoji="1" lang="en-US" altLang="zh-CN" baseline="-25000" dirty="0"/>
                  <a:t>1 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）</a:t>
                </a:r>
                <a:r>
                  <a:rPr lang="zh-CN" altLang="zh-CN" dirty="0"/>
                  <a:t>为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26!</m:t>
                        </m:r>
                      </m:num>
                      <m:den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26−2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!×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zh-CN" dirty="0"/>
                  <a:t> </a:t>
                </a:r>
                <a:endParaRPr kumimoji="1" lang="zh-CN" altLang="en-US" dirty="0"/>
              </a:p>
              <a:p>
                <a:pPr>
                  <a:lnSpc>
                    <a:spcPct val="120000"/>
                  </a:lnSpc>
                </a:pPr>
                <a:r>
                  <a:rPr lang="zh-CN" altLang="zh-CN" dirty="0"/>
                  <a:t>假设使用了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zh-CN" altLang="zh-CN" dirty="0"/>
                  <a:t>条连接线，那么此处所有可能的置换表的总数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|</a:t>
                </a:r>
                <a:r>
                  <a:rPr kumimoji="1" lang="en-US" altLang="zh-CN" i="1" dirty="0"/>
                  <a:t> K</a:t>
                </a:r>
                <a:r>
                  <a:rPr kumimoji="1" lang="en-US" altLang="zh-CN" baseline="-25000" dirty="0"/>
                  <a:t>1 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）</a:t>
                </a:r>
                <a:r>
                  <a:rPr lang="zh-CN" altLang="zh-CN" dirty="0"/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7.1</m:t>
                        </m:r>
                      </m:sup>
                    </m:sSup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9B2D792-E4AF-7D4F-A640-9B7105D237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2" y="1116784"/>
                <a:ext cx="8249610" cy="5521127"/>
              </a:xfrm>
              <a:blipFill>
                <a:blip r:embed="rId3"/>
                <a:stretch>
                  <a:fillRect l="-1330" t="-1987" b="-2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72AE42-D795-6748-B6D9-2B9FA628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9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228C84-AC55-AE48-A02F-C2ECD8509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4595" y="290143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BB6334-FE60-9C4C-928B-CF367DE1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380" y="3693869"/>
            <a:ext cx="4749800" cy="121920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0EAC0A3F-3B77-F444-A831-6FE8C146A2EB}"/>
              </a:ext>
            </a:extLst>
          </p:cNvPr>
          <p:cNvGrpSpPr/>
          <p:nvPr/>
        </p:nvGrpSpPr>
        <p:grpSpPr>
          <a:xfrm>
            <a:off x="8573226" y="1302636"/>
            <a:ext cx="3002681" cy="2063032"/>
            <a:chOff x="7320762" y="1196752"/>
            <a:chExt cx="3002681" cy="206303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1774419-1E34-CA40-8F32-230A0DF3889A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762" y="1196752"/>
              <a:ext cx="3002681" cy="2063032"/>
            </a:xfrm>
            <a:prstGeom prst="rect">
              <a:avLst/>
            </a:prstGeom>
          </p:spPr>
        </p:pic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79CC007-D3A6-3B40-82E0-24975730CD5E}"/>
                </a:ext>
              </a:extLst>
            </p:cNvPr>
            <p:cNvSpPr/>
            <p:nvPr/>
          </p:nvSpPr>
          <p:spPr>
            <a:xfrm>
              <a:off x="7699513" y="2372139"/>
              <a:ext cx="212035" cy="26504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4D47ECE-61A2-D14B-A7B4-8CE0E2A80255}"/>
                </a:ext>
              </a:extLst>
            </p:cNvPr>
            <p:cNvSpPr/>
            <p:nvPr/>
          </p:nvSpPr>
          <p:spPr>
            <a:xfrm>
              <a:off x="9428922" y="2352263"/>
              <a:ext cx="212035" cy="26504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0917F7-AE54-C94F-9E23-194913C9934F}"/>
              </a:ext>
            </a:extLst>
          </p:cNvPr>
          <p:cNvGrpSpPr/>
          <p:nvPr/>
        </p:nvGrpSpPr>
        <p:grpSpPr>
          <a:xfrm>
            <a:off x="7838149" y="3709776"/>
            <a:ext cx="3020432" cy="1163169"/>
            <a:chOff x="7838149" y="3709772"/>
            <a:chExt cx="3020432" cy="116316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79F8BB0-5420-FF42-9886-5AA6E172713C}"/>
                </a:ext>
              </a:extLst>
            </p:cNvPr>
            <p:cNvSpPr/>
            <p:nvPr/>
          </p:nvSpPr>
          <p:spPr>
            <a:xfrm>
              <a:off x="7838149" y="3709772"/>
              <a:ext cx="217597" cy="569472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3ED4A39-8A0D-E346-BAE3-A93448619C2E}"/>
                </a:ext>
              </a:extLst>
            </p:cNvPr>
            <p:cNvSpPr/>
            <p:nvPr/>
          </p:nvSpPr>
          <p:spPr>
            <a:xfrm>
              <a:off x="10640984" y="3733997"/>
              <a:ext cx="217597" cy="569472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D8797A4-F6DB-9645-8FC7-0512961E6304}"/>
                </a:ext>
              </a:extLst>
            </p:cNvPr>
            <p:cNvSpPr/>
            <p:nvPr/>
          </p:nvSpPr>
          <p:spPr>
            <a:xfrm>
              <a:off x="8134636" y="4271950"/>
              <a:ext cx="217597" cy="569472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6B44B62-E2D3-F24A-96D1-5BD85CA14CAD}"/>
                </a:ext>
              </a:extLst>
            </p:cNvPr>
            <p:cNvSpPr/>
            <p:nvPr/>
          </p:nvSpPr>
          <p:spPr>
            <a:xfrm>
              <a:off x="9339489" y="4303469"/>
              <a:ext cx="217597" cy="569472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60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PROBLEMSCORE" val="0.0"/>
  <p:tag name="ANONYMOUSPOLLING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TM03090434[[fn=木材纹理]]</Template>
  <TotalTime>10028</TotalTime>
  <Words>3777</Words>
  <Application>Microsoft Office PowerPoint</Application>
  <PresentationFormat>宽屏</PresentationFormat>
  <Paragraphs>411</Paragraphs>
  <Slides>35</Slides>
  <Notes>22</Notes>
  <HiddenSlides>1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等线</vt:lpstr>
      <vt:lpstr>Microsoft Yahei</vt:lpstr>
      <vt:lpstr>Arial</vt:lpstr>
      <vt:lpstr>Calibri</vt:lpstr>
      <vt:lpstr>Cambria Math</vt:lpstr>
      <vt:lpstr>Rockwell</vt:lpstr>
      <vt:lpstr>Rockwell Condensed</vt:lpstr>
      <vt:lpstr>Rockwell Extra Bold</vt:lpstr>
      <vt:lpstr>Times New Roman</vt:lpstr>
      <vt:lpstr>Wingdings</vt:lpstr>
      <vt:lpstr>木活字</vt:lpstr>
      <vt:lpstr>Visio.Drawing.15</vt:lpstr>
      <vt:lpstr>密码分析学  恩尼格码密码机的破解</vt:lpstr>
      <vt:lpstr>回顾</vt:lpstr>
      <vt:lpstr>Enigma（恩尼格码）</vt:lpstr>
      <vt:lpstr>教学目标</vt:lpstr>
      <vt:lpstr>Enigma</vt:lpstr>
      <vt:lpstr>Enigma的工作原理</vt:lpstr>
      <vt:lpstr>Enigma的加密算法</vt:lpstr>
      <vt:lpstr>PowerPoint 演示文稿</vt:lpstr>
      <vt:lpstr>线路接线板：多条连接线 </vt:lpstr>
      <vt:lpstr>扰频器组合</vt:lpstr>
      <vt:lpstr>扰频器组合</vt:lpstr>
      <vt:lpstr>扰频器组合</vt:lpstr>
      <vt:lpstr>扰频器组合</vt:lpstr>
      <vt:lpstr>PowerPoint 演示文稿</vt:lpstr>
      <vt:lpstr>扰频器组合（加强）</vt:lpstr>
      <vt:lpstr>反射器</vt:lpstr>
      <vt:lpstr>Enigma密码机的具体使用</vt:lpstr>
      <vt:lpstr>PowerPoint 演示文稿</vt:lpstr>
      <vt:lpstr>密钥空间</vt:lpstr>
      <vt:lpstr>Enigma的破解——恐惧是成功之母</vt:lpstr>
      <vt:lpstr>Enigma机的不随机特性（区分器）</vt:lpstr>
      <vt:lpstr>1. 预测特殊明密文的对应关系（crib）</vt:lpstr>
      <vt:lpstr>2. 恢复扰频器设置——分割</vt:lpstr>
      <vt:lpstr>环路克利巴导致组件的分割</vt:lpstr>
      <vt:lpstr>环路识别</vt:lpstr>
      <vt:lpstr>练习</vt:lpstr>
      <vt:lpstr>连接多台机器恢复正确的扰频器设置</vt:lpstr>
      <vt:lpstr>恢复扰频器设置</vt:lpstr>
      <vt:lpstr>3. 恢复线路接线板设置（依据1） </vt:lpstr>
      <vt:lpstr>3. 恢复线路接线板的设置（依据1） </vt:lpstr>
      <vt:lpstr>3. 恢复线路接线板的设置（依据2） </vt:lpstr>
      <vt:lpstr>Enigma的密钥恢复攻击</vt:lpstr>
      <vt:lpstr>Enigma的破解——Bombe</vt:lpstr>
      <vt:lpstr>Enigma破解的影响</vt:lpstr>
      <vt:lpstr>小结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Enigma破译视频</dc:title>
  <dc:creator>Microsoft Office User</dc:creator>
  <cp:lastModifiedBy>昕 李</cp:lastModifiedBy>
  <cp:revision>241</cp:revision>
  <dcterms:created xsi:type="dcterms:W3CDTF">2020-09-02T07:04:25Z</dcterms:created>
  <dcterms:modified xsi:type="dcterms:W3CDTF">2023-11-10T08:33:26Z</dcterms:modified>
</cp:coreProperties>
</file>